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72" r:id="rId6"/>
    <p:sldId id="275" r:id="rId7"/>
    <p:sldId id="262" r:id="rId8"/>
    <p:sldId id="273" r:id="rId9"/>
    <p:sldId id="264" r:id="rId10"/>
    <p:sldId id="276" r:id="rId11"/>
    <p:sldId id="281" r:id="rId12"/>
    <p:sldId id="260" r:id="rId13"/>
    <p:sldId id="282" r:id="rId14"/>
    <p:sldId id="265" r:id="rId15"/>
    <p:sldId id="266" r:id="rId16"/>
    <p:sldId id="269" r:id="rId17"/>
    <p:sldId id="268" r:id="rId18"/>
    <p:sldId id="267" r:id="rId19"/>
    <p:sldId id="270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98" autoAdjust="0"/>
  </p:normalViewPr>
  <p:slideViewPr>
    <p:cSldViewPr snapToGrid="0" snapToObjects="1">
      <p:cViewPr>
        <p:scale>
          <a:sx n="54" d="100"/>
          <a:sy n="54" d="100"/>
        </p:scale>
        <p:origin x="-202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0340-E099-7C43-BF77-D9926B9FE999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3250-CEAD-A143-B825-E62D1652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7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Maeve </a:t>
            </a:r>
            <a:r>
              <a:rPr lang="en-US" dirty="0" smtClean="0"/>
              <a:t>Kenningham qualified 21 </a:t>
            </a:r>
            <a:r>
              <a:rPr lang="en-US" dirty="0" smtClean="0"/>
              <a:t>years. GP </a:t>
            </a:r>
            <a:r>
              <a:rPr lang="en-US" dirty="0" smtClean="0"/>
              <a:t>16 years. </a:t>
            </a:r>
            <a:r>
              <a:rPr lang="en-US" dirty="0" err="1" smtClean="0"/>
              <a:t>Im</a:t>
            </a:r>
            <a:r>
              <a:rPr lang="en-US" dirty="0" smtClean="0"/>
              <a:t> GP in </a:t>
            </a:r>
            <a:r>
              <a:rPr lang="en-US" dirty="0" err="1" smtClean="0"/>
              <a:t>Wrexham</a:t>
            </a:r>
            <a:r>
              <a:rPr lang="en-US" dirty="0" smtClean="0"/>
              <a:t>,</a:t>
            </a:r>
            <a:r>
              <a:rPr lang="en-US" baseline="0" dirty="0" smtClean="0"/>
              <a:t> GP </a:t>
            </a:r>
            <a:r>
              <a:rPr lang="en-US" baseline="0" dirty="0" smtClean="0"/>
              <a:t>trainer, RCGP, post grad </a:t>
            </a:r>
            <a:r>
              <a:rPr lang="en-US" baseline="0" dirty="0" smtClean="0"/>
              <a:t>Dermatology 10 years ago, </a:t>
            </a:r>
            <a:r>
              <a:rPr lang="en-US" baseline="0" dirty="0" smtClean="0"/>
              <a:t>Dermatology </a:t>
            </a:r>
            <a:r>
              <a:rPr lang="en-US" baseline="0" dirty="0" smtClean="0"/>
              <a:t>tutor for Cardiff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 and </a:t>
            </a:r>
            <a:r>
              <a:rPr lang="en-US" baseline="0" dirty="0" smtClean="0"/>
              <a:t>been Specialty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derms</a:t>
            </a:r>
            <a:r>
              <a:rPr lang="en-US" baseline="0" dirty="0" smtClean="0"/>
              <a:t>. Aesthetic </a:t>
            </a:r>
            <a:r>
              <a:rPr lang="en-US" baseline="0" dirty="0" smtClean="0"/>
              <a:t>practice we have an excellent opportunity to educate our patients and spot </a:t>
            </a:r>
            <a:r>
              <a:rPr lang="en-US" baseline="0" dirty="0" err="1" smtClean="0"/>
              <a:t>nasties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BCCs origin and types</a:t>
            </a:r>
            <a:r>
              <a:rPr lang="en-US" baseline="0" dirty="0" smtClean="0"/>
              <a:t> and why. </a:t>
            </a:r>
            <a:r>
              <a:rPr lang="en-US" dirty="0" smtClean="0"/>
              <a:t>Photographs</a:t>
            </a:r>
            <a:r>
              <a:rPr lang="en-US" baseline="0" dirty="0" smtClean="0"/>
              <a:t> </a:t>
            </a:r>
            <a:r>
              <a:rPr lang="en-US" baseline="0" dirty="0" smtClean="0"/>
              <a:t>from Primary Care Dermatology Society, great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</a:t>
            </a:r>
            <a:r>
              <a:rPr lang="en-US" dirty="0" smtClean="0"/>
              <a:t>precursors</a:t>
            </a:r>
            <a:r>
              <a:rPr lang="en-US" baseline="0" dirty="0" smtClean="0"/>
              <a:t> and conversion to S</a:t>
            </a:r>
            <a:r>
              <a:rPr lang="en-US" dirty="0" smtClean="0"/>
              <a:t>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8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5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Primary Care Dermatology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6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useful to have a ruler in these photos to estimate size.</a:t>
            </a:r>
          </a:p>
          <a:p>
            <a:r>
              <a:rPr lang="en-US" baseline="0" dirty="0" smtClean="0"/>
              <a:t>Atypical </a:t>
            </a:r>
            <a:r>
              <a:rPr lang="en-US" baseline="0" dirty="0" smtClean="0"/>
              <a:t>mole syndrome discuss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Mole </a:t>
            </a:r>
            <a:r>
              <a:rPr lang="en-US" baseline="0" dirty="0" smtClean="0"/>
              <a:t>mapping discuss.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 smtClean="0"/>
              <a:t>sun and </a:t>
            </a:r>
            <a:r>
              <a:rPr lang="en-US" baseline="0" dirty="0" err="1" smtClean="0"/>
              <a:t>extrinisic</a:t>
            </a:r>
            <a:r>
              <a:rPr lang="en-US" baseline="0" dirty="0" smtClean="0"/>
              <a:t> aging processes often prompt these people to come to see us to “correct” years of </a:t>
            </a:r>
            <a:r>
              <a:rPr lang="en-US" baseline="0" dirty="0" err="1" smtClean="0"/>
              <a:t>sundamage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This lecture is NOT about making you </a:t>
            </a:r>
            <a:r>
              <a:rPr lang="en-US" baseline="0" dirty="0" smtClean="0"/>
              <a:t>diagnosticians. , exercise caution offering </a:t>
            </a:r>
            <a:r>
              <a:rPr lang="en-US" baseline="0" dirty="0" smtClean="0"/>
              <a:t>lesion removal without histology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1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0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Keratinocytes</a:t>
            </a:r>
            <a:r>
              <a:rPr lang="en-US" baseline="0" dirty="0" smtClean="0"/>
              <a:t> discussion</a:t>
            </a:r>
            <a:endParaRPr lang="en-US" dirty="0" smtClean="0"/>
          </a:p>
          <a:p>
            <a:r>
              <a:rPr lang="en-US" dirty="0" smtClean="0"/>
              <a:t>Langerhans</a:t>
            </a:r>
            <a:r>
              <a:rPr lang="en-US" dirty="0" smtClean="0"/>
              <a:t>- antigen presenting cells</a:t>
            </a:r>
          </a:p>
          <a:p>
            <a:r>
              <a:rPr lang="en-US" dirty="0" smtClean="0"/>
              <a:t>Merkel- </a:t>
            </a:r>
            <a:r>
              <a:rPr lang="en-US" dirty="0" err="1" smtClean="0"/>
              <a:t>mechanorecption</a:t>
            </a:r>
            <a:endParaRPr lang="en-US" dirty="0" smtClean="0"/>
          </a:p>
          <a:p>
            <a:r>
              <a:rPr lang="en-US" dirty="0" smtClean="0"/>
              <a:t>Note melanocyte 1:8 ratio with </a:t>
            </a:r>
            <a:r>
              <a:rPr lang="en-US" dirty="0" smtClean="0"/>
              <a:t>keratinocytes</a:t>
            </a:r>
            <a:r>
              <a:rPr lang="en-US" dirty="0" smtClean="0"/>
              <a:t>, </a:t>
            </a:r>
            <a:r>
              <a:rPr lang="en-US" baseline="0" dirty="0" smtClean="0"/>
              <a:t>Tan </a:t>
            </a:r>
            <a:r>
              <a:rPr lang="en-US" baseline="0" dirty="0" smtClean="0"/>
              <a:t>is never healthy skin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Tanning </a:t>
            </a:r>
            <a:r>
              <a:rPr lang="en-US" baseline="0" dirty="0" smtClean="0"/>
              <a:t>booths emit X12 times strength of UVA than sun.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6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66 </a:t>
            </a:r>
            <a:r>
              <a:rPr lang="en-US" dirty="0" err="1" smtClean="0"/>
              <a:t>yr</a:t>
            </a:r>
            <a:r>
              <a:rPr lang="en-US" dirty="0" smtClean="0"/>
              <a:t> old lorry driver after 28 years of driving truck.</a:t>
            </a:r>
          </a:p>
          <a:p>
            <a:r>
              <a:rPr lang="en-US" dirty="0" smtClean="0"/>
              <a:t>Yellowing thickening skin Solar </a:t>
            </a:r>
            <a:r>
              <a:rPr lang="en-US" dirty="0" err="1" smtClean="0"/>
              <a:t>elastosis</a:t>
            </a:r>
            <a:r>
              <a:rPr lang="en-US" dirty="0" smtClean="0"/>
              <a:t>, </a:t>
            </a:r>
            <a:r>
              <a:rPr lang="en-US" dirty="0" err="1" smtClean="0"/>
              <a:t>comedones</a:t>
            </a:r>
            <a:r>
              <a:rPr lang="en-US" dirty="0" smtClean="0"/>
              <a:t>, cobblestone appearance, wrinkling,</a:t>
            </a:r>
            <a:r>
              <a:rPr lang="en-US" baseline="0" dirty="0" smtClean="0"/>
              <a:t> furrows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International Agency for Research on Cancer found that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exposure to sun beds before 35 </a:t>
            </a:r>
            <a:r>
              <a:rPr lang="en-US" sz="1200" dirty="0" err="1" smtClean="0"/>
              <a:t>yrs</a:t>
            </a:r>
            <a:r>
              <a:rPr lang="en-US" sz="1200" dirty="0" smtClean="0"/>
              <a:t> increases risk by 75%!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Beneficial </a:t>
            </a:r>
            <a:r>
              <a:rPr lang="en-US" dirty="0" smtClean="0"/>
              <a:t>effects on bone well established Other health benefits mooted but not established </a:t>
            </a:r>
            <a:r>
              <a:rPr lang="en-US" dirty="0" smtClean="0"/>
              <a:t>(colorectal </a:t>
            </a:r>
            <a:r>
              <a:rPr lang="en-US" dirty="0" err="1" smtClean="0"/>
              <a:t>ca</a:t>
            </a:r>
            <a:r>
              <a:rPr lang="en-US" dirty="0" smtClean="0"/>
              <a:t>, DM, CVD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3250-CEAD-A143-B825-E62D1652E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3E8F-6216-4C46-8742-B97DEC6FBBE6}" type="datetimeFigureOut">
              <a:rPr lang="en-US" smtClean="0"/>
              <a:t>27/07/17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FC4B-DB63-4A4A-9BA3-3588C8A5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lesions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Maeve Kenningham (</a:t>
            </a:r>
            <a:r>
              <a:rPr lang="en-US" dirty="0" err="1" smtClean="0"/>
              <a:t>MBChB</a:t>
            </a:r>
            <a:r>
              <a:rPr lang="en-US" dirty="0" smtClean="0"/>
              <a:t> MRCGP </a:t>
            </a:r>
            <a:r>
              <a:rPr lang="en-US" dirty="0" err="1" smtClean="0"/>
              <a:t>DipDerm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skin cancers:</a:t>
            </a:r>
            <a:endParaRPr lang="en-US" dirty="0"/>
          </a:p>
        </p:txBody>
      </p:sp>
      <p:pic>
        <p:nvPicPr>
          <p:cNvPr id="5" name="Content Placeholder 4" descr="Screen Shot 2017-07-19 at 18.11.18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384"/>
          <a:stretch/>
        </p:blipFill>
        <p:spPr>
          <a:xfrm>
            <a:off x="0" y="1250066"/>
            <a:ext cx="8964613" cy="5198686"/>
          </a:xfrm>
        </p:spPr>
      </p:pic>
    </p:spTree>
    <p:extLst>
      <p:ext uri="{BB962C8B-B14F-4D97-AF65-F5344CB8AC3E}">
        <p14:creationId xmlns:p14="http://schemas.microsoft.com/office/powerpoint/2010/main" val="353023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18.3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3287" y="298450"/>
            <a:ext cx="67564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AK, Bowens (SCC in situ), SCC</a:t>
            </a:r>
            <a:endParaRPr lang="en-US" dirty="0"/>
          </a:p>
        </p:txBody>
      </p:sp>
      <p:pic>
        <p:nvPicPr>
          <p:cNvPr id="4" name="Content Placeholder 3" descr="Screen Shot 2017-04-24 at 22.03.4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413" r="-37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980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18.4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36" y="954326"/>
            <a:ext cx="64008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Moles ABCD</a:t>
            </a:r>
            <a:endParaRPr lang="en-US" dirty="0"/>
          </a:p>
        </p:txBody>
      </p:sp>
      <p:pic>
        <p:nvPicPr>
          <p:cNvPr id="4" name="Content Placeholder 3" descr="Screen Shot 2017-06-03 at 22.49.16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28" b="-4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163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Moles EFG</a:t>
            </a:r>
            <a:endParaRPr lang="en-US" dirty="0"/>
          </a:p>
        </p:txBody>
      </p:sp>
      <p:pic>
        <p:nvPicPr>
          <p:cNvPr id="4" name="Content Placeholder 3" descr="Screen Shot 2017-06-03 at 22.49.4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245" b="-43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2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03 at 22.49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781" y="0"/>
            <a:ext cx="5529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6-03 at 22.50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21" y="0"/>
            <a:ext cx="5567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6-03 at 22.50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95" y="0"/>
            <a:ext cx="5398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03 at 22.5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428" y="1135742"/>
            <a:ext cx="6767285" cy="2075543"/>
          </a:xfrm>
          <a:prstGeom prst="rect">
            <a:avLst/>
          </a:prstGeom>
        </p:spPr>
      </p:pic>
      <p:pic>
        <p:nvPicPr>
          <p:cNvPr id="4" name="Picture 3" descr="Screen Shot 2017-06-03 at 22.54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72" y="3447142"/>
            <a:ext cx="6749142" cy="21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Opportunity to see those at risk of sun related skin cancers and promote good skin health </a:t>
            </a:r>
          </a:p>
          <a:p>
            <a:r>
              <a:rPr lang="en-US" dirty="0" smtClean="0"/>
              <a:t>Appreciating what common skin lesions malignant and benign can look like</a:t>
            </a:r>
          </a:p>
          <a:p>
            <a:r>
              <a:rPr lang="en-US" dirty="0" smtClean="0"/>
              <a:t>Complexity of making correct diagnosis (Consultant </a:t>
            </a:r>
            <a:r>
              <a:rPr lang="en-US" dirty="0" err="1" smtClean="0"/>
              <a:t>Derms</a:t>
            </a:r>
            <a:r>
              <a:rPr lang="en-US" dirty="0" smtClean="0"/>
              <a:t> can get it wrong) and dangers of no histology</a:t>
            </a:r>
          </a:p>
          <a:p>
            <a:r>
              <a:rPr lang="en-US" dirty="0" smtClean="0"/>
              <a:t>Defer aesthetic treatment and signpost if concerns?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fire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these as </a:t>
            </a:r>
          </a:p>
          <a:p>
            <a:r>
              <a:rPr lang="en-US" dirty="0" smtClean="0"/>
              <a:t>Benign</a:t>
            </a:r>
          </a:p>
          <a:p>
            <a:r>
              <a:rPr lang="en-US" dirty="0" smtClean="0"/>
              <a:t>Malignant</a:t>
            </a:r>
          </a:p>
          <a:p>
            <a:r>
              <a:rPr lang="en-US" dirty="0" smtClean="0"/>
              <a:t>Brownie points if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8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</a:t>
            </a:r>
            <a:endParaRPr lang="en-US" dirty="0"/>
          </a:p>
        </p:txBody>
      </p:sp>
      <p:pic>
        <p:nvPicPr>
          <p:cNvPr id="4" name="Content Placeholder 3" descr="Screen Shot 2017-04-24 at 21.56.10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772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pic>
        <p:nvPicPr>
          <p:cNvPr id="6" name="Content Placeholder 5" descr="Screen Shot 2017-06-03 at 22.10.19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7" r="-1023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3602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6 at 20.5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437" y="1193571"/>
            <a:ext cx="43307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8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 </a:t>
            </a:r>
            <a:r>
              <a:rPr lang="en-US" dirty="0" err="1" smtClean="0"/>
              <a:t>vs</a:t>
            </a:r>
            <a:r>
              <a:rPr lang="en-US" dirty="0" smtClean="0"/>
              <a:t> UVB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95% of radiation to earth</a:t>
            </a:r>
          </a:p>
          <a:p>
            <a:r>
              <a:rPr lang="en-US" dirty="0" smtClean="0"/>
              <a:t>X50 more prevalent than UVB</a:t>
            </a:r>
          </a:p>
          <a:p>
            <a:r>
              <a:rPr lang="en-US" dirty="0" err="1" smtClean="0"/>
              <a:t>Pentrates</a:t>
            </a:r>
            <a:r>
              <a:rPr lang="en-US" dirty="0" smtClean="0"/>
              <a:t> deeper skin </a:t>
            </a:r>
          </a:p>
          <a:p>
            <a:r>
              <a:rPr lang="en-US" dirty="0" smtClean="0"/>
              <a:t>All year round</a:t>
            </a:r>
          </a:p>
          <a:p>
            <a:r>
              <a:rPr lang="en-US" dirty="0" smtClean="0"/>
              <a:t>Penetrates clouds, glass</a:t>
            </a:r>
          </a:p>
          <a:p>
            <a:r>
              <a:rPr lang="en-US" dirty="0" smtClean="0"/>
              <a:t>Tanning </a:t>
            </a:r>
            <a:r>
              <a:rPr lang="en-US" dirty="0" err="1" smtClean="0"/>
              <a:t>photoaging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&lt;5%</a:t>
            </a:r>
          </a:p>
          <a:p>
            <a:endParaRPr lang="en-US" dirty="0"/>
          </a:p>
          <a:p>
            <a:r>
              <a:rPr lang="en-US" dirty="0" smtClean="0"/>
              <a:t>X1</a:t>
            </a:r>
          </a:p>
          <a:p>
            <a:endParaRPr lang="en-US" dirty="0" smtClean="0"/>
          </a:p>
          <a:p>
            <a:r>
              <a:rPr lang="en-US" dirty="0" err="1" smtClean="0"/>
              <a:t>Pentrates</a:t>
            </a:r>
            <a:r>
              <a:rPr lang="en-US" dirty="0" smtClean="0"/>
              <a:t> to basal layer</a:t>
            </a:r>
          </a:p>
          <a:p>
            <a:r>
              <a:rPr lang="en-US" dirty="0" smtClean="0"/>
              <a:t>Spring to Autumn</a:t>
            </a:r>
          </a:p>
          <a:p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penetrate glass</a:t>
            </a:r>
          </a:p>
          <a:p>
            <a:r>
              <a:rPr lang="en-US" dirty="0" err="1" smtClean="0"/>
              <a:t>Sunburning</a:t>
            </a:r>
            <a:r>
              <a:rPr lang="en-US" dirty="0" smtClean="0"/>
              <a:t>, tanning, </a:t>
            </a:r>
            <a:r>
              <a:rPr lang="en-US" dirty="0" err="1" smtClean="0"/>
              <a:t>photoaging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related damage (extrinsic)</a:t>
            </a:r>
            <a:endParaRPr lang="en-US" dirty="0"/>
          </a:p>
        </p:txBody>
      </p:sp>
      <p:pic>
        <p:nvPicPr>
          <p:cNvPr id="4" name="Content Placeholder 3" descr="Screen Shot 2017-06-03 at 22.29.5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808" r="-44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049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Sunbeds: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X12 UVA from sun</a:t>
            </a:r>
          </a:p>
          <a:p>
            <a:r>
              <a:rPr lang="en-US" dirty="0" smtClean="0"/>
              <a:t>X2.5 risk of SCC</a:t>
            </a:r>
          </a:p>
          <a:p>
            <a:r>
              <a:rPr lang="en-US" dirty="0" smtClean="0"/>
              <a:t>X1.5 risk of BCC</a:t>
            </a:r>
          </a:p>
          <a:p>
            <a:r>
              <a:rPr lang="en-US" dirty="0" smtClean="0"/>
              <a:t>If use when &lt;35yrs 75% increase in melanoma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</a:t>
            </a:r>
            <a:r>
              <a:rPr lang="en-US" dirty="0" smtClean="0"/>
              <a:t> D and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err="1" smtClean="0"/>
              <a:t>mins</a:t>
            </a:r>
            <a:r>
              <a:rPr lang="en-US" dirty="0" smtClean="0"/>
              <a:t> in sun (UVB), expose 1/3 </a:t>
            </a:r>
            <a:r>
              <a:rPr lang="en-US" smtClean="0"/>
              <a:t>skin, to </a:t>
            </a:r>
            <a:r>
              <a:rPr lang="en-US" dirty="0" smtClean="0"/>
              <a:t>boost </a:t>
            </a:r>
            <a:r>
              <a:rPr lang="en-US" dirty="0" err="1" smtClean="0"/>
              <a:t>Vit</a:t>
            </a:r>
            <a:r>
              <a:rPr lang="en-US" dirty="0" smtClean="0"/>
              <a:t> D levels essential for bone health</a:t>
            </a:r>
          </a:p>
          <a:p>
            <a:r>
              <a:rPr lang="en-US" dirty="0" err="1" smtClean="0"/>
              <a:t>Supps</a:t>
            </a:r>
            <a:r>
              <a:rPr lang="en-US" dirty="0" smtClean="0"/>
              <a:t> 600IU/day</a:t>
            </a:r>
          </a:p>
          <a:p>
            <a:r>
              <a:rPr lang="en-US" dirty="0" smtClean="0"/>
              <a:t>80-90% of </a:t>
            </a:r>
            <a:r>
              <a:rPr lang="en-US" dirty="0" err="1" smtClean="0"/>
              <a:t>vit</a:t>
            </a:r>
            <a:r>
              <a:rPr lang="en-US" dirty="0" smtClean="0"/>
              <a:t> D produced by UVB on 7dehydrocholesterol on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493</Words>
  <Application>Microsoft Macintosh PowerPoint</Application>
  <PresentationFormat>On-screen Show (4:3)</PresentationFormat>
  <Paragraphs>82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Skin lesions</vt:lpstr>
      <vt:lpstr>Aims:</vt:lpstr>
      <vt:lpstr>The skin</vt:lpstr>
      <vt:lpstr>Epidermis</vt:lpstr>
      <vt:lpstr>PowerPoint Presentation</vt:lpstr>
      <vt:lpstr>UVA vs UVB</vt:lpstr>
      <vt:lpstr>Sun related damage (extrinsic)</vt:lpstr>
      <vt:lpstr>Sunbeds:</vt:lpstr>
      <vt:lpstr>Vit D and the sun</vt:lpstr>
      <vt:lpstr>Most common skin cancers:</vt:lpstr>
      <vt:lpstr>PowerPoint Presentation</vt:lpstr>
      <vt:lpstr>AK, Bowens (SCC in situ), SCC</vt:lpstr>
      <vt:lpstr>PowerPoint Presentation</vt:lpstr>
      <vt:lpstr>Moles ABCD</vt:lpstr>
      <vt:lpstr>Moles EFG</vt:lpstr>
      <vt:lpstr>PowerPoint Presentation</vt:lpstr>
      <vt:lpstr>PowerPoint Presentation</vt:lpstr>
      <vt:lpstr>PowerPoint Presentation</vt:lpstr>
      <vt:lpstr>PowerPoint Presentation</vt:lpstr>
      <vt:lpstr>Quick fire round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lesions</dc:title>
  <dc:creator>Maeve Kenningham</dc:creator>
  <cp:lastModifiedBy>Maeve Kenningham</cp:lastModifiedBy>
  <cp:revision>35</cp:revision>
  <dcterms:created xsi:type="dcterms:W3CDTF">2017-06-03T17:09:56Z</dcterms:created>
  <dcterms:modified xsi:type="dcterms:W3CDTF">2017-07-27T11:15:52Z</dcterms:modified>
</cp:coreProperties>
</file>