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81" r:id="rId3"/>
    <p:sldId id="282" r:id="rId4"/>
    <p:sldId id="286" r:id="rId5"/>
    <p:sldId id="287" r:id="rId6"/>
    <p:sldId id="288" r:id="rId7"/>
    <p:sldId id="257" r:id="rId8"/>
    <p:sldId id="258" r:id="rId9"/>
    <p:sldId id="273" r:id="rId10"/>
    <p:sldId id="268" r:id="rId11"/>
    <p:sldId id="284" r:id="rId12"/>
    <p:sldId id="271" r:id="rId13"/>
    <p:sldId id="260" r:id="rId14"/>
    <p:sldId id="261" r:id="rId15"/>
    <p:sldId id="259" r:id="rId16"/>
    <p:sldId id="262" r:id="rId17"/>
    <p:sldId id="263" r:id="rId18"/>
    <p:sldId id="272" r:id="rId19"/>
    <p:sldId id="269" r:id="rId20"/>
    <p:sldId id="264" r:id="rId21"/>
    <p:sldId id="266" r:id="rId22"/>
    <p:sldId id="265" r:id="rId23"/>
    <p:sldId id="267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70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-17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2E4275-ABDD-1D4C-B36F-18253D1CF548}" type="datetimeFigureOut">
              <a:rPr lang="en-US" smtClean="0"/>
              <a:t>27/07/17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6288C7-BB14-FF48-9ECE-1156D2904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951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lot of photos from PCDS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288C7-BB14-FF48-9ECE-1156D2904C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351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for </a:t>
            </a:r>
            <a:r>
              <a:rPr lang="en-US" dirty="0" err="1" smtClean="0"/>
              <a:t>yrs</a:t>
            </a:r>
            <a:r>
              <a:rPr lang="en-US" dirty="0" smtClean="0"/>
              <a:t> Not changed much,</a:t>
            </a:r>
            <a:r>
              <a:rPr lang="en-US" baseline="0" dirty="0" smtClean="0"/>
              <a:t> lighter?</a:t>
            </a:r>
          </a:p>
          <a:p>
            <a:r>
              <a:rPr lang="en-US" baseline="0" dirty="0" smtClean="0"/>
              <a:t>Blue </a:t>
            </a:r>
            <a:r>
              <a:rPr lang="en-US" baseline="0" dirty="0" err="1" smtClean="0"/>
              <a:t>Naevus</a:t>
            </a:r>
            <a:endParaRPr lang="en-US" baseline="0" dirty="0" smtClean="0"/>
          </a:p>
          <a:p>
            <a:r>
              <a:rPr lang="en-US" baseline="0" dirty="0" smtClean="0"/>
              <a:t>Blue because melanocytes deeper in skin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288C7-BB14-FF48-9ECE-1156D2904C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482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Halo </a:t>
            </a:r>
            <a:r>
              <a:rPr lang="en-US" dirty="0" err="1" smtClean="0"/>
              <a:t>naevus</a:t>
            </a:r>
            <a:endParaRPr lang="en-US" dirty="0" smtClean="0"/>
          </a:p>
          <a:p>
            <a:r>
              <a:rPr lang="en-US" dirty="0" smtClean="0"/>
              <a:t>Refer</a:t>
            </a:r>
            <a:r>
              <a:rPr lang="en-US" baseline="0" dirty="0" smtClean="0"/>
              <a:t> if in an older person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288C7-BB14-FF48-9ECE-1156D2904C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08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appearance after sunny holiday</a:t>
            </a:r>
          </a:p>
          <a:p>
            <a:r>
              <a:rPr lang="en-US" dirty="0" err="1" smtClean="0"/>
              <a:t>Lentigines</a:t>
            </a:r>
            <a:r>
              <a:rPr lang="en-US" dirty="0" smtClean="0"/>
              <a:t> </a:t>
            </a:r>
          </a:p>
          <a:p>
            <a:r>
              <a:rPr lang="en-US" dirty="0" smtClean="0"/>
              <a:t>Unlike a Freckle (</a:t>
            </a:r>
            <a:r>
              <a:rPr lang="en-US" dirty="0" err="1" smtClean="0"/>
              <a:t>ephilis</a:t>
            </a:r>
            <a:r>
              <a:rPr lang="en-US" dirty="0" smtClean="0"/>
              <a:t> ) it </a:t>
            </a:r>
            <a:r>
              <a:rPr lang="en-US" dirty="0" err="1" smtClean="0"/>
              <a:t>doesn</a:t>
            </a:r>
            <a:r>
              <a:rPr lang="uk-UA" dirty="0" smtClean="0"/>
              <a:t>’</a:t>
            </a:r>
            <a:r>
              <a:rPr lang="en-US" dirty="0" smtClean="0"/>
              <a:t>t fade. </a:t>
            </a:r>
          </a:p>
          <a:p>
            <a:r>
              <a:rPr lang="en-US" dirty="0" smtClean="0"/>
              <a:t>Due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prolifer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melanocyctes</a:t>
            </a:r>
            <a:r>
              <a:rPr lang="en-US" baseline="0" dirty="0" smtClean="0"/>
              <a:t> along BM (precursor to </a:t>
            </a:r>
            <a:r>
              <a:rPr lang="en-US" baseline="0" dirty="0" err="1" smtClean="0"/>
              <a:t>seb</a:t>
            </a:r>
            <a:r>
              <a:rPr lang="en-US" baseline="0" dirty="0" smtClean="0"/>
              <a:t> </a:t>
            </a:r>
            <a:r>
              <a:rPr lang="en-US" baseline="0" dirty="0" smtClean="0"/>
              <a:t>k)</a:t>
            </a:r>
            <a:endParaRPr lang="en-US" dirty="0" smtClean="0"/>
          </a:p>
          <a:p>
            <a:r>
              <a:rPr lang="en-US" baseline="0" dirty="0" smtClean="0"/>
              <a:t>Rx </a:t>
            </a:r>
            <a:r>
              <a:rPr lang="en-US" baseline="0" dirty="0" err="1" smtClean="0"/>
              <a:t>hydroquinon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azeliac</a:t>
            </a:r>
            <a:r>
              <a:rPr lang="en-US" baseline="0" dirty="0" smtClean="0"/>
              <a:t> acid, alpha </a:t>
            </a:r>
            <a:r>
              <a:rPr lang="en-US" baseline="0" dirty="0" err="1" smtClean="0"/>
              <a:t>hydroxy</a:t>
            </a:r>
            <a:r>
              <a:rPr lang="en-US" baseline="0" dirty="0" smtClean="0"/>
              <a:t> peels, </a:t>
            </a:r>
            <a:r>
              <a:rPr lang="en-US" baseline="0" dirty="0" err="1" smtClean="0"/>
              <a:t>vit</a:t>
            </a:r>
            <a:r>
              <a:rPr lang="en-US" baseline="0" dirty="0" smtClean="0"/>
              <a:t> c, retinoic acid, </a:t>
            </a:r>
            <a:r>
              <a:rPr lang="en-US" baseline="0" dirty="0" err="1" smtClean="0"/>
              <a:t>cryo</a:t>
            </a:r>
            <a:r>
              <a:rPr lang="en-US" baseline="0" dirty="0" smtClean="0"/>
              <a:t> lasers.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288C7-BB14-FF48-9ECE-1156D2904C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34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for 6 </a:t>
            </a:r>
            <a:r>
              <a:rPr lang="en-US" dirty="0" err="1" smtClean="0"/>
              <a:t>mths</a:t>
            </a:r>
            <a:r>
              <a:rPr lang="en-US" dirty="0" smtClean="0"/>
              <a:t> recently itchy</a:t>
            </a:r>
          </a:p>
          <a:p>
            <a:r>
              <a:rPr lang="en-US" dirty="0" err="1" smtClean="0"/>
              <a:t>Seb</a:t>
            </a:r>
            <a:r>
              <a:rPr lang="en-US" dirty="0" smtClean="0"/>
              <a:t> keratosis</a:t>
            </a:r>
          </a:p>
          <a:p>
            <a:r>
              <a:rPr lang="en-US" dirty="0" smtClean="0"/>
              <a:t>Stuck on warty plaque or current</a:t>
            </a:r>
            <a:r>
              <a:rPr lang="en-US" baseline="0" dirty="0" smtClean="0"/>
              <a:t> bun appearance</a:t>
            </a:r>
            <a:endParaRPr lang="en-US" dirty="0" smtClean="0"/>
          </a:p>
          <a:p>
            <a:r>
              <a:rPr lang="en-US" dirty="0" smtClean="0"/>
              <a:t>Cause unknown</a:t>
            </a:r>
          </a:p>
          <a:p>
            <a:r>
              <a:rPr lang="en-US" dirty="0" smtClean="0"/>
              <a:t>More of them as skin degenerates</a:t>
            </a:r>
          </a:p>
          <a:p>
            <a:r>
              <a:rPr lang="en-US" dirty="0" smtClean="0"/>
              <a:t>Can follow sunburn</a:t>
            </a:r>
            <a:r>
              <a:rPr lang="en-US" baseline="0" dirty="0" smtClean="0"/>
              <a:t> or dermatitis</a:t>
            </a:r>
            <a:endParaRPr lang="en-US" dirty="0" smtClean="0"/>
          </a:p>
          <a:p>
            <a:r>
              <a:rPr lang="en-US" dirty="0" smtClean="0"/>
              <a:t>Not associated with sebaceous gland</a:t>
            </a:r>
          </a:p>
          <a:p>
            <a:r>
              <a:rPr lang="en-US" dirty="0" smtClean="0"/>
              <a:t>Black skin known as </a:t>
            </a:r>
            <a:r>
              <a:rPr lang="en-US" dirty="0" err="1" smtClean="0"/>
              <a:t>dermatosis</a:t>
            </a:r>
            <a:r>
              <a:rPr lang="en-US" dirty="0" smtClean="0"/>
              <a:t> </a:t>
            </a:r>
            <a:r>
              <a:rPr lang="en-US" dirty="0" err="1" smtClean="0"/>
              <a:t>papulosa</a:t>
            </a:r>
            <a:r>
              <a:rPr lang="en-US" dirty="0" smtClean="0"/>
              <a:t> </a:t>
            </a:r>
            <a:r>
              <a:rPr lang="en-US" dirty="0" err="1" smtClean="0"/>
              <a:t>nigra</a:t>
            </a:r>
            <a:endParaRPr lang="en-US" dirty="0" smtClean="0"/>
          </a:p>
          <a:p>
            <a:r>
              <a:rPr lang="en-US" dirty="0" smtClean="0"/>
              <a:t>Scrape, </a:t>
            </a:r>
            <a:r>
              <a:rPr lang="en-US" dirty="0" err="1" smtClean="0"/>
              <a:t>cryo</a:t>
            </a:r>
            <a:r>
              <a:rPr lang="en-US" dirty="0" smtClean="0"/>
              <a:t> </a:t>
            </a:r>
            <a:r>
              <a:rPr lang="en-US" dirty="0" err="1" smtClean="0"/>
              <a:t>hyfrec</a:t>
            </a:r>
            <a:r>
              <a:rPr lang="en-US" dirty="0" smtClean="0"/>
              <a:t>, </a:t>
            </a:r>
            <a:r>
              <a:rPr lang="en-US" dirty="0" err="1" smtClean="0"/>
              <a:t>tca</a:t>
            </a:r>
            <a:r>
              <a:rPr lang="en-US" dirty="0" smtClean="0"/>
              <a:t> peels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288C7-BB14-FF48-9ECE-1156D2904C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345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for years No change</a:t>
            </a:r>
          </a:p>
          <a:p>
            <a:r>
              <a:rPr lang="en-US" dirty="0" smtClean="0"/>
              <a:t>Dermal </a:t>
            </a:r>
            <a:r>
              <a:rPr lang="en-US" dirty="0" err="1" smtClean="0"/>
              <a:t>naevus</a:t>
            </a:r>
            <a:endParaRPr lang="en-US" dirty="0" smtClean="0"/>
          </a:p>
          <a:p>
            <a:r>
              <a:rPr lang="en-US" dirty="0" smtClean="0"/>
              <a:t>Proliferation or nest of melanocytes</a:t>
            </a:r>
            <a:r>
              <a:rPr lang="en-US" baseline="0" dirty="0" smtClean="0"/>
              <a:t> in the dermis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288C7-BB14-FF48-9ECE-1156D2904C9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Grown in last 2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mths</a:t>
            </a:r>
            <a:endParaRPr lang="en-US" dirty="0" smtClean="0"/>
          </a:p>
          <a:p>
            <a:r>
              <a:rPr lang="en-US" dirty="0" smtClean="0"/>
              <a:t>melanoma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288C7-BB14-FF48-9ECE-1156D2904C9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897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changes perceived</a:t>
            </a:r>
          </a:p>
          <a:p>
            <a:r>
              <a:rPr lang="en-US" dirty="0" smtClean="0"/>
              <a:t>L shoulder SK medial to that is the ugly duckling MM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288C7-BB14-FF48-9ECE-1156D2904C9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5002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Under is site of previous</a:t>
            </a:r>
            <a:r>
              <a:rPr lang="en-US" baseline="0" dirty="0" smtClean="0"/>
              <a:t> excision but not sent for histology as looked benign, new lesion appeared within 3 </a:t>
            </a:r>
            <a:r>
              <a:rPr lang="en-US" baseline="0" dirty="0" err="1" smtClean="0"/>
              <a:t>mths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MM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288C7-BB14-FF48-9ECE-1156D2904C9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40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Lentigo</a:t>
            </a:r>
            <a:r>
              <a:rPr lang="en-US" dirty="0" smtClean="0"/>
              <a:t> </a:t>
            </a:r>
            <a:r>
              <a:rPr lang="en-US" dirty="0" err="1" smtClean="0"/>
              <a:t>maligna</a:t>
            </a:r>
            <a:endParaRPr lang="en-US" dirty="0" smtClean="0"/>
          </a:p>
          <a:p>
            <a:r>
              <a:rPr lang="en-US" dirty="0" smtClean="0"/>
              <a:t>Slow growing </a:t>
            </a:r>
            <a:r>
              <a:rPr lang="en-US" dirty="0" err="1" smtClean="0"/>
              <a:t>precusor</a:t>
            </a:r>
            <a:r>
              <a:rPr lang="en-US" baseline="0" dirty="0" smtClean="0"/>
              <a:t> to MM</a:t>
            </a:r>
          </a:p>
          <a:p>
            <a:r>
              <a:rPr lang="en-US" baseline="0" dirty="0" smtClean="0"/>
              <a:t>Variation of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, more nodular and variety of </a:t>
            </a:r>
            <a:r>
              <a:rPr lang="en-US" baseline="0" dirty="0" err="1" smtClean="0"/>
              <a:t>colours</a:t>
            </a:r>
            <a:r>
              <a:rPr lang="en-US" baseline="0" dirty="0" smtClean="0"/>
              <a:t> sign transformation . 5% transform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288C7-BB14-FF48-9ECE-1156D2904C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801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for few </a:t>
            </a:r>
            <a:r>
              <a:rPr lang="en-US" dirty="0" err="1" smtClean="0"/>
              <a:t>mths</a:t>
            </a:r>
            <a:r>
              <a:rPr lang="en-US" dirty="0" smtClean="0"/>
              <a:t>, now pallor around it</a:t>
            </a:r>
          </a:p>
          <a:p>
            <a:r>
              <a:rPr lang="en-US" dirty="0" smtClean="0"/>
              <a:t>Nodular Melanoma regressing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288C7-BB14-FF48-9ECE-1156D2904C9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45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Sebaceous</a:t>
            </a:r>
            <a:r>
              <a:rPr lang="en-US" baseline="0" dirty="0" smtClean="0"/>
              <a:t> hyperplasia</a:t>
            </a:r>
          </a:p>
          <a:p>
            <a:r>
              <a:rPr lang="en-US" baseline="0" dirty="0" smtClean="0"/>
              <a:t>Curette </a:t>
            </a:r>
            <a:r>
              <a:rPr lang="en-US" baseline="0" dirty="0" err="1" smtClean="0"/>
              <a:t>cryo</a:t>
            </a:r>
            <a:r>
              <a:rPr lang="en-US" baseline="0" dirty="0" smtClean="0"/>
              <a:t> laser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288C7-BB14-FF48-9ECE-1156D2904C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611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growing lesion</a:t>
            </a:r>
          </a:p>
          <a:p>
            <a:r>
              <a:rPr lang="en-US" dirty="0" smtClean="0"/>
              <a:t>Nodular</a:t>
            </a:r>
            <a:r>
              <a:rPr lang="en-US" baseline="0" dirty="0" smtClean="0"/>
              <a:t> </a:t>
            </a:r>
            <a:r>
              <a:rPr lang="en-US" dirty="0" smtClean="0"/>
              <a:t>melanoma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288C7-BB14-FF48-9ECE-1156D2904C9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672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Crusting sore never goes away.</a:t>
            </a:r>
            <a:r>
              <a:rPr lang="en-US" baseline="0" dirty="0" smtClean="0"/>
              <a:t> There for a </a:t>
            </a:r>
            <a:r>
              <a:rPr lang="en-US" baseline="0" dirty="0" err="1" smtClean="0"/>
              <a:t>yr</a:t>
            </a:r>
            <a:endParaRPr lang="en-US" dirty="0" smtClean="0"/>
          </a:p>
          <a:p>
            <a:r>
              <a:rPr lang="en-US" dirty="0" smtClean="0"/>
              <a:t>Nodular BCC/rodent ulcer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288C7-BB14-FF48-9ECE-1156D2904C9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511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Morphoeic</a:t>
            </a:r>
            <a:r>
              <a:rPr lang="en-US" dirty="0" smtClean="0"/>
              <a:t> BCC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288C7-BB14-FF48-9ECE-1156D2904C9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139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Superficial BCC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288C7-BB14-FF48-9ECE-1156D2904C9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102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Well differentiated </a:t>
            </a:r>
            <a:r>
              <a:rPr lang="en-US" dirty="0" smtClean="0"/>
              <a:t>SCC. Discuss undifferentiated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288C7-BB14-FF48-9ECE-1156D2904C9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541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288C7-BB14-FF48-9ECE-1156D2904C9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7498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Bowens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288C7-BB14-FF48-9ECE-1156D2904C9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793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Cutaneous</a:t>
            </a:r>
            <a:r>
              <a:rPr lang="en-US" baseline="0" dirty="0" smtClean="0"/>
              <a:t> horn</a:t>
            </a:r>
          </a:p>
          <a:p>
            <a:r>
              <a:rPr lang="en-US" baseline="0" dirty="0" smtClean="0"/>
              <a:t>Underlying AK but could be SCC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288C7-BB14-FF48-9ECE-1156D2904C9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243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Poorly differentiated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288C7-BB14-FF48-9ECE-1156D2904C9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271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SCC lips prone to </a:t>
            </a:r>
            <a:r>
              <a:rPr lang="en-US" dirty="0" err="1" smtClean="0"/>
              <a:t>metastasising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288C7-BB14-FF48-9ECE-1156D2904C9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06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Milia</a:t>
            </a:r>
            <a:endParaRPr lang="en-US" dirty="0" smtClean="0"/>
          </a:p>
          <a:p>
            <a:r>
              <a:rPr lang="en-US" dirty="0" err="1" smtClean="0"/>
              <a:t>Subepidermal</a:t>
            </a:r>
            <a:r>
              <a:rPr lang="en-US" dirty="0" smtClean="0"/>
              <a:t> keratin</a:t>
            </a:r>
            <a:r>
              <a:rPr lang="en-US" baseline="0" dirty="0" smtClean="0"/>
              <a:t> containing cysts comes with sun damage</a:t>
            </a:r>
          </a:p>
          <a:p>
            <a:r>
              <a:rPr lang="en-US" baseline="0" dirty="0" smtClean="0"/>
              <a:t>Curette laser TCA peels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288C7-BB14-FF48-9ECE-1156D2904C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388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KA.</a:t>
            </a:r>
            <a:r>
              <a:rPr lang="en-US" baseline="0" dirty="0" smtClean="0"/>
              <a:t> discuss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288C7-BB14-FF48-9ECE-1156D2904C9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962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Fast </a:t>
            </a:r>
            <a:r>
              <a:rPr lang="en-US" dirty="0" smtClean="0"/>
              <a:t>growing</a:t>
            </a:r>
            <a:r>
              <a:rPr lang="en-US" baseline="0" dirty="0" smtClean="0"/>
              <a:t> </a:t>
            </a:r>
            <a:r>
              <a:rPr lang="en-US" dirty="0" smtClean="0"/>
              <a:t>Over 65 Lot </a:t>
            </a:r>
            <a:r>
              <a:rPr lang="en-US" dirty="0" smtClean="0"/>
              <a:t>of sun exposure in life</a:t>
            </a:r>
          </a:p>
          <a:p>
            <a:r>
              <a:rPr lang="en-US" dirty="0" smtClean="0"/>
              <a:t>MCC-50</a:t>
            </a:r>
            <a:r>
              <a:rPr lang="en-US" dirty="0" smtClean="0"/>
              <a:t>% mortality rate highly </a:t>
            </a:r>
            <a:r>
              <a:rPr lang="en-US" dirty="0" smtClean="0"/>
              <a:t>aggressive</a:t>
            </a:r>
          </a:p>
          <a:p>
            <a:r>
              <a:rPr lang="en-US" dirty="0" smtClean="0"/>
              <a:t>Not mentioned metastatic deposits, lymphoma of skin, cutaneous manifestations of systemic disease,, </a:t>
            </a:r>
            <a:r>
              <a:rPr lang="en-US" smtClean="0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288C7-BB14-FF48-9ECE-1156D2904C9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62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Skin tags</a:t>
            </a:r>
          </a:p>
          <a:p>
            <a:r>
              <a:rPr lang="en-US" dirty="0" smtClean="0"/>
              <a:t>Unknown cause (bunching of</a:t>
            </a:r>
            <a:r>
              <a:rPr lang="en-US" baseline="0" dirty="0" smtClean="0"/>
              <a:t> collagen)</a:t>
            </a:r>
            <a:r>
              <a:rPr lang="en-US" dirty="0" smtClean="0"/>
              <a:t>, known sites of </a:t>
            </a:r>
            <a:r>
              <a:rPr lang="en-US" dirty="0" err="1" smtClean="0"/>
              <a:t>predeliction</a:t>
            </a:r>
            <a:r>
              <a:rPr lang="en-US" baseline="0" dirty="0" smtClean="0"/>
              <a:t> neck under arm, under breasts, groin – often obese people skin rubbing.</a:t>
            </a:r>
            <a:endParaRPr lang="en-US" dirty="0" smtClean="0"/>
          </a:p>
          <a:p>
            <a:r>
              <a:rPr lang="en-US" dirty="0" err="1" smtClean="0"/>
              <a:t>Cryo</a:t>
            </a:r>
            <a:r>
              <a:rPr lang="en-US" dirty="0" smtClean="0"/>
              <a:t> laser </a:t>
            </a:r>
            <a:r>
              <a:rPr lang="en-US" dirty="0" err="1" smtClean="0"/>
              <a:t>Hyfrecator</a:t>
            </a:r>
            <a:r>
              <a:rPr lang="en-US" baseline="0" dirty="0" smtClean="0"/>
              <a:t> tying off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288C7-BB14-FF48-9ECE-1156D2904C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18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Dermatofibroma</a:t>
            </a:r>
            <a:endParaRPr lang="en-US" dirty="0" smtClean="0"/>
          </a:p>
          <a:p>
            <a:r>
              <a:rPr lang="en-US" dirty="0" smtClean="0"/>
              <a:t>Cause uncertain- inflammatory response to insect bite? Predilection to arms and legs.</a:t>
            </a:r>
          </a:p>
          <a:p>
            <a:r>
              <a:rPr lang="en-US" dirty="0" smtClean="0"/>
              <a:t>Excision.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288C7-BB14-FF48-9ECE-1156D2904C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91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Angioma</a:t>
            </a:r>
            <a:endParaRPr lang="en-US" dirty="0" smtClean="0"/>
          </a:p>
          <a:p>
            <a:r>
              <a:rPr lang="en-US" dirty="0" err="1" smtClean="0"/>
              <a:t>Syn</a:t>
            </a:r>
            <a:r>
              <a:rPr lang="en-US" dirty="0" smtClean="0"/>
              <a:t> </a:t>
            </a:r>
            <a:r>
              <a:rPr lang="en-US" dirty="0" err="1" smtClean="0"/>
              <a:t>haemangioma</a:t>
            </a:r>
            <a:endParaRPr lang="en-US" dirty="0" smtClean="0"/>
          </a:p>
          <a:p>
            <a:r>
              <a:rPr lang="en-US" dirty="0" smtClean="0"/>
              <a:t>Endothelial hyperplasia ( overgrowth of a blood vessel)</a:t>
            </a:r>
          </a:p>
          <a:p>
            <a:r>
              <a:rPr lang="en-US" dirty="0" smtClean="0"/>
              <a:t>Compressible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288C7-BB14-FF48-9ECE-1156D2904C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02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Growing in last 2 months</a:t>
            </a:r>
          </a:p>
          <a:p>
            <a:r>
              <a:rPr lang="en-US" dirty="0" smtClean="0"/>
              <a:t>Viral wart</a:t>
            </a:r>
          </a:p>
          <a:p>
            <a:r>
              <a:rPr lang="en-US" dirty="0" smtClean="0"/>
              <a:t>Infection in epidermis</a:t>
            </a:r>
            <a:r>
              <a:rPr lang="en-US" baseline="0" dirty="0" smtClean="0"/>
              <a:t> causes proliferation of cells. Human papilloma virus</a:t>
            </a:r>
          </a:p>
          <a:p>
            <a:r>
              <a:rPr lang="en-US" baseline="0" dirty="0" err="1" smtClean="0"/>
              <a:t>Thrombosed</a:t>
            </a:r>
            <a:r>
              <a:rPr lang="en-US" baseline="0" dirty="0" smtClean="0"/>
              <a:t> capillary vessels black </a:t>
            </a:r>
            <a:r>
              <a:rPr lang="en-US" baseline="0" dirty="0" smtClean="0"/>
              <a:t>dots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288C7-BB14-FF48-9ECE-1156D2904C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50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Grown in 2 </a:t>
            </a:r>
            <a:r>
              <a:rPr lang="en-US" dirty="0" err="1" smtClean="0"/>
              <a:t>mths</a:t>
            </a:r>
            <a:endParaRPr lang="en-US" dirty="0" smtClean="0"/>
          </a:p>
          <a:p>
            <a:r>
              <a:rPr lang="en-US" dirty="0" err="1" smtClean="0"/>
              <a:t>Filiform</a:t>
            </a:r>
            <a:r>
              <a:rPr lang="en-US" dirty="0" smtClean="0"/>
              <a:t> </a:t>
            </a:r>
            <a:r>
              <a:rPr lang="en-US" dirty="0" smtClean="0"/>
              <a:t>wart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288C7-BB14-FF48-9ECE-1156D2904C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34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Lichenoid</a:t>
            </a:r>
            <a:r>
              <a:rPr lang="en-US" dirty="0" smtClean="0"/>
              <a:t> keratosis</a:t>
            </a:r>
          </a:p>
          <a:p>
            <a:r>
              <a:rPr lang="en-US" dirty="0" smtClean="0"/>
              <a:t>Inflammatory</a:t>
            </a:r>
            <a:r>
              <a:rPr lang="en-US" baseline="0" dirty="0" smtClean="0"/>
              <a:t> reaction to a </a:t>
            </a:r>
            <a:r>
              <a:rPr lang="en-US" baseline="0" dirty="0" err="1" smtClean="0"/>
              <a:t>seb</a:t>
            </a:r>
            <a:r>
              <a:rPr lang="en-US" baseline="0" dirty="0" smtClean="0"/>
              <a:t> keratosis or solar </a:t>
            </a:r>
            <a:r>
              <a:rPr lang="en-US" baseline="0" dirty="0" err="1" smtClean="0"/>
              <a:t>lentigines</a:t>
            </a:r>
            <a:r>
              <a:rPr lang="en-US" baseline="0" dirty="0" smtClean="0"/>
              <a:t>, usually 4-12 </a:t>
            </a:r>
            <a:r>
              <a:rPr lang="en-US" baseline="0" dirty="0" err="1" smtClean="0"/>
              <a:t>mths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Cryo</a:t>
            </a:r>
            <a:r>
              <a:rPr lang="en-US" baseline="0" dirty="0" smtClean="0"/>
              <a:t> curette </a:t>
            </a:r>
            <a:r>
              <a:rPr lang="en-US" baseline="0" dirty="0" err="1" smtClean="0"/>
              <a:t>hyfrec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288C7-BB14-FF48-9ECE-1156D2904C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300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48F2-4CBA-8145-8D88-E2F46A3E2660}" type="datetimeFigureOut">
              <a:rPr lang="en-US" smtClean="0"/>
              <a:t>27/07/17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3C64-39BB-2643-8BDB-05EBDECA8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76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48F2-4CBA-8145-8D88-E2F46A3E2660}" type="datetimeFigureOut">
              <a:rPr lang="en-US" smtClean="0"/>
              <a:t>27/07/17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3C64-39BB-2643-8BDB-05EBDECA8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09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48F2-4CBA-8145-8D88-E2F46A3E2660}" type="datetimeFigureOut">
              <a:rPr lang="en-US" smtClean="0"/>
              <a:t>27/07/17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3C64-39BB-2643-8BDB-05EBDECA8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477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48F2-4CBA-8145-8D88-E2F46A3E2660}" type="datetimeFigureOut">
              <a:rPr lang="en-US" smtClean="0"/>
              <a:t>27/07/17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3C64-39BB-2643-8BDB-05EBDECA8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97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48F2-4CBA-8145-8D88-E2F46A3E2660}" type="datetimeFigureOut">
              <a:rPr lang="en-US" smtClean="0"/>
              <a:t>27/07/17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3C64-39BB-2643-8BDB-05EBDECA8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336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48F2-4CBA-8145-8D88-E2F46A3E2660}" type="datetimeFigureOut">
              <a:rPr lang="en-US" smtClean="0"/>
              <a:t>27/07/17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3C64-39BB-2643-8BDB-05EBDECA8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22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48F2-4CBA-8145-8D88-E2F46A3E2660}" type="datetimeFigureOut">
              <a:rPr lang="en-US" smtClean="0"/>
              <a:t>27/07/17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3C64-39BB-2643-8BDB-05EBDECA8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57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48F2-4CBA-8145-8D88-E2F46A3E2660}" type="datetimeFigureOut">
              <a:rPr lang="en-US" smtClean="0"/>
              <a:t>27/07/17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3C64-39BB-2643-8BDB-05EBDECA8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43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48F2-4CBA-8145-8D88-E2F46A3E2660}" type="datetimeFigureOut">
              <a:rPr lang="en-US" smtClean="0"/>
              <a:t>27/07/17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3C64-39BB-2643-8BDB-05EBDECA8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41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48F2-4CBA-8145-8D88-E2F46A3E2660}" type="datetimeFigureOut">
              <a:rPr lang="en-US" smtClean="0"/>
              <a:t>27/07/17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3C64-39BB-2643-8BDB-05EBDECA8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05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48F2-4CBA-8145-8D88-E2F46A3E2660}" type="datetimeFigureOut">
              <a:rPr lang="en-US" smtClean="0"/>
              <a:t>27/07/17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3C64-39BB-2643-8BDB-05EBDECA8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4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C48F2-4CBA-8145-8D88-E2F46A3E2660}" type="datetimeFigureOut">
              <a:rPr lang="en-US" smtClean="0"/>
              <a:t>27/07/17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C3C64-39BB-2643-8BDB-05EBDECA8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16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kin lesions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Can be found on the 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638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3 at 20.55.28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7" b="136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2738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3 at 21.38.52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8" b="80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7625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3 at 21.01.58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7" b="134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7319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3 at 20.37.32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1" b="139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4949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3 at 20.40.16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3" b="191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26169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3 at 20.34.48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0" b="90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2873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3 at 20.46.01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9" b="83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40110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3 at 20.47.55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0" b="131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8180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3 at 21.03.00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7" b="11747"/>
          <a:stretch>
            <a:fillRect/>
          </a:stretch>
        </p:blipFill>
        <p:spPr>
          <a:xfrm>
            <a:off x="457200" y="1639884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848799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3 at 20.56.24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5" b="136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75514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3 at 21.26.45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6" r="125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27937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3 at 20.49.40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0" b="111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06912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3 at 20.52.55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3" b="117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1025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3 at 20.51.44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2" b="84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4445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3 at 20.54.05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2" b="157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9251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3 at 21.10.54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4" b="102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2354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3 at 21.16.37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1" b="218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6346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3 at 21.17.43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2" b="124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0300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3 at 21.19.22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1" b="141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650957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3 at 21.21.42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6" b="116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3872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3 at 21.23.12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6038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3 at 21.28.13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6" b="161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0368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3 at 21.25.15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6" b="79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33641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3 at 20.58.12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3" b="81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47535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3 at 21.51.56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8" b="91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9833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3 at 21.56.05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5" b="87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37033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3 at 21.58.03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3" b="142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1542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3 at 16.51.36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0" b="124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21151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3 at 20.31.51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4" b="148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93745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6-03 at 21.08.09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8" b="129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8359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3383</TotalTime>
  <Words>479</Words>
  <Application>Microsoft Macintosh PowerPoint</Application>
  <PresentationFormat>On-screen Show (4:3)</PresentationFormat>
  <Paragraphs>108</Paragraphs>
  <Slides>31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Skin lesions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Skin lesions</dc:title>
  <dc:creator>Maeve Kenningham</dc:creator>
  <cp:lastModifiedBy>Maeve Kenningham</cp:lastModifiedBy>
  <cp:revision>27</cp:revision>
  <dcterms:created xsi:type="dcterms:W3CDTF">2017-06-03T19:25:42Z</dcterms:created>
  <dcterms:modified xsi:type="dcterms:W3CDTF">2017-07-27T11:23:45Z</dcterms:modified>
</cp:coreProperties>
</file>