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sb@chestermedispa.co.uk" TargetMode="External"/><Relationship Id="rId3" Type="http://schemas.openxmlformats.org/officeDocument/2006/relationships/image" Target="../media/image1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ar Trough Rejuven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Tear Trough Rejuvenation</a:t>
            </a:r>
          </a:p>
        </p:txBody>
      </p:sp>
      <p:sp>
        <p:nvSpPr>
          <p:cNvPr id="120" name="Dr Simon Berrisford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 Simon Berrisford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irmand’s 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Hirmand’s Classification</a:t>
            </a:r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6133" y="3303715"/>
            <a:ext cx="11092534" cy="5000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irmand’s Clas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Hirmand’s Class 1</a:t>
            </a:r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Text"/>
          <p:cNvSpPr txBox="1"/>
          <p:nvPr/>
        </p:nvSpPr>
        <p:spPr>
          <a:xfrm>
            <a:off x="2516435" y="5632449"/>
            <a:ext cx="42082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4" name="Text"/>
          <p:cNvSpPr txBox="1"/>
          <p:nvPr/>
        </p:nvSpPr>
        <p:spPr>
          <a:xfrm>
            <a:off x="6534150" y="5632450"/>
            <a:ext cx="1905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519" y="2650619"/>
            <a:ext cx="7161731" cy="6420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irmand’s Class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Hirmand’s Class 2</a:t>
            </a:r>
          </a:p>
        </p:txBody>
      </p:sp>
      <p:sp>
        <p:nvSpPr>
          <p:cNvPr id="15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850" y="2590800"/>
            <a:ext cx="7135729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irmand’s Class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Hirmand’s Class 3</a:t>
            </a:r>
          </a:p>
        </p:txBody>
      </p:sp>
      <p:sp>
        <p:nvSpPr>
          <p:cNvPr id="16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2800"/>
              </a:lnSpc>
              <a:spcBef>
                <a:spcPts val="0"/>
              </a:spcBef>
              <a:buSzTx/>
              <a:buNone/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63" name="JCAS-5-229-g006.jpg" descr="JCAS-5-229-g0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642" y="2914825"/>
            <a:ext cx="7112001" cy="640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Example Tear Troug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Tear Trough</a:t>
            </a:r>
          </a:p>
        </p:txBody>
      </p:sp>
      <p:sp>
        <p:nvSpPr>
          <p:cNvPr id="16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3557" y="2621149"/>
            <a:ext cx="8684803" cy="6710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traind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Contraindications</a:t>
            </a:r>
          </a:p>
        </p:txBody>
      </p:sp>
      <p:sp>
        <p:nvSpPr>
          <p:cNvPr id="170" name="Unrealistic expectations…"/>
          <p:cNvSpPr txBox="1"/>
          <p:nvPr/>
        </p:nvSpPr>
        <p:spPr>
          <a:xfrm>
            <a:off x="1727594" y="3400424"/>
            <a:ext cx="9958741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75000"/>
              <a:buChar char="•"/>
            </a:pPr>
            <a:r>
              <a:t>Unrealistic expectations</a:t>
            </a:r>
          </a:p>
          <a:p>
            <a:pPr marL="457200" indent="-457200" algn="l">
              <a:buSzPct val="75000"/>
              <a:buChar char="•"/>
            </a:pPr>
            <a:r>
              <a:t>Local infection</a:t>
            </a:r>
          </a:p>
          <a:p>
            <a:pPr marL="457200" indent="-457200" algn="l">
              <a:buSzPct val="75000"/>
              <a:buChar char="•"/>
            </a:pPr>
            <a:r>
              <a:t>Allergy/hypersensitivity</a:t>
            </a:r>
          </a:p>
          <a:p>
            <a:pPr marL="457200" indent="-457200" algn="l">
              <a:buSzPct val="75000"/>
              <a:buChar char="•"/>
            </a:pPr>
            <a:r>
              <a:t>Septal fat herniation</a:t>
            </a:r>
          </a:p>
          <a:p>
            <a:pPr marL="457200" indent="-457200" algn="l">
              <a:buSzPct val="75000"/>
              <a:buChar char="•"/>
            </a:pPr>
            <a:r>
              <a:t>Connective tissue disease - elastosis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i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Risks</a:t>
            </a:r>
          </a:p>
        </p:txBody>
      </p:sp>
      <p:sp>
        <p:nvSpPr>
          <p:cNvPr id="173" name="Central Retinal Artery occlusion = blind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8036" indent="-288036" defTabSz="368045">
              <a:spcBef>
                <a:spcPts val="2600"/>
              </a:spcBef>
              <a:defRPr sz="2394"/>
            </a:pPr>
            <a:r>
              <a:t>Central Retinal Artery occlusion = blindness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Oedema taking months to resolve.  </a:t>
            </a:r>
            <a:r>
              <a:rPr b="1" sz="3213">
                <a:latin typeface="Helvetica"/>
                <a:ea typeface="Helvetica"/>
                <a:cs typeface="Helvetica"/>
                <a:sym typeface="Helvetica"/>
              </a:rPr>
              <a:t>DISCUSSION POINT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Post-inflammatory hyper pigmentation 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Bruising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Infection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Vascular compromise 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Lumps or nodules of product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Headache or migraine</a:t>
            </a:r>
          </a:p>
          <a:p>
            <a:pPr marL="288036" indent="-288036" defTabSz="368045">
              <a:spcBef>
                <a:spcPts val="2600"/>
              </a:spcBef>
              <a:defRPr sz="2394"/>
            </a:pPr>
            <a:r>
              <a:t>Tyndall effect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Technique</a:t>
            </a:r>
          </a:p>
        </p:txBody>
      </p:sp>
      <p:sp>
        <p:nvSpPr>
          <p:cNvPr id="176" name="Appropriate HA filler materi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Appropriate HA filler material</a:t>
            </a:r>
          </a:p>
          <a:p>
            <a:pPr lvl="1"/>
            <a:r>
              <a:t>Teosyal Redensity II</a:t>
            </a:r>
          </a:p>
          <a:p>
            <a:pPr lvl="1"/>
            <a:r>
              <a:t>Revolax Fine</a:t>
            </a:r>
          </a:p>
          <a:p>
            <a:pPr lvl="1"/>
            <a:r>
              <a:t>Juvederm Ultra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ambro’s 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Lambro’s Technique</a:t>
            </a:r>
          </a:p>
        </p:txBody>
      </p:sp>
      <p:sp>
        <p:nvSpPr>
          <p:cNvPr id="179" name="Finger to guard orb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Finger to guard orbit</a:t>
            </a:r>
          </a:p>
          <a:p>
            <a:pPr/>
            <a:r>
              <a:t>Needle inserted into most lateral point of trough</a:t>
            </a:r>
          </a:p>
          <a:p>
            <a:pPr/>
            <a:r>
              <a:t>Advanced to full length toward medial canthus</a:t>
            </a:r>
          </a:p>
          <a:p>
            <a:pPr/>
            <a:r>
              <a:t>HA injected into deep dermis</a:t>
            </a:r>
          </a:p>
          <a:p>
            <a:pPr/>
            <a:r>
              <a:t>Needle removed and multiple rows repeated</a:t>
            </a:r>
          </a:p>
          <a:p>
            <a:pPr/>
            <a:r>
              <a:t>Massage to shape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Kane’s 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Kane’s Technique</a:t>
            </a:r>
          </a:p>
        </p:txBody>
      </p:sp>
      <p:sp>
        <p:nvSpPr>
          <p:cNvPr id="182" name="Skin of lower lid stretch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Skin of lower lid stretched </a:t>
            </a:r>
          </a:p>
          <a:p>
            <a:pPr/>
            <a:r>
              <a:t>30g needle at deepest point of trough</a:t>
            </a:r>
          </a:p>
          <a:p>
            <a:pPr/>
            <a:r>
              <a:t>Injected above level of orbicularis oculi</a:t>
            </a:r>
          </a:p>
          <a:p>
            <a:pPr/>
            <a:r>
              <a:t>Multiple threads inserted below deep rhytids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utline…"/>
          <p:cNvSpPr txBox="1"/>
          <p:nvPr>
            <p:ph type="body" idx="1"/>
          </p:nvPr>
        </p:nvSpPr>
        <p:spPr>
          <a:xfrm>
            <a:off x="952500" y="876300"/>
            <a:ext cx="11099800" cy="8001000"/>
          </a:xfrm>
          <a:prstGeom prst="rect">
            <a:avLst/>
          </a:prstGeom>
        </p:spPr>
        <p:txBody>
          <a:bodyPr/>
          <a:lstStyle/>
          <a:p>
            <a:pPr algn="ctr">
              <a:defRPr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Outline</a:t>
            </a:r>
          </a:p>
          <a:p>
            <a:pPr/>
            <a:r>
              <a:t>Tear trough is major concern in those seeking peri-orbital rejuvenation</a:t>
            </a:r>
          </a:p>
          <a:p>
            <a:pPr/>
            <a:r>
              <a:t>It is a natural consequence of ageing of the anatomical attachments around the orbit</a:t>
            </a:r>
          </a:p>
          <a:p>
            <a:pPr/>
            <a:r>
              <a:t>Historical treatments were surgical excision and chemical peels eg. Phenol</a:t>
            </a:r>
          </a:p>
          <a:p>
            <a:pPr/>
            <a:r>
              <a:t>Today multiple modalities may be used such as BoNT and HA fillers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tutman &amp; Codner 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Stutman &amp; Codner Technique</a:t>
            </a:r>
          </a:p>
        </p:txBody>
      </p:sp>
      <p:sp>
        <p:nvSpPr>
          <p:cNvPr id="185" name="HA injected in pre-periosteal pla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 injected in pre-periosteal plane </a:t>
            </a:r>
          </a:p>
          <a:p>
            <a:pPr/>
            <a:r>
              <a:t>HA below level of orbicularis </a:t>
            </a:r>
          </a:p>
          <a:p>
            <a:pPr/>
            <a:r>
              <a:t>Again needle used with threading and cross-hatching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teinsapir 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Steinsapir Technique</a:t>
            </a:r>
          </a:p>
        </p:txBody>
      </p:sp>
      <p:sp>
        <p:nvSpPr>
          <p:cNvPr id="188" name="Again a need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Again a needle</a:t>
            </a:r>
          </a:p>
          <a:p>
            <a:pPr/>
            <a:r>
              <a:t>Serial puncture technique along trough</a:t>
            </a:r>
          </a:p>
          <a:p>
            <a:pPr/>
            <a:r>
              <a:t>Starting laterally and moving nasally</a:t>
            </a:r>
          </a:p>
          <a:p>
            <a:pPr/>
            <a:r>
              <a:t>Injection is flush to periosteum</a:t>
            </a:r>
          </a:p>
          <a:p>
            <a:pPr/>
            <a:r>
              <a:t>0.1ml per injection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onsensus Gro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Consensus Group</a:t>
            </a:r>
          </a:p>
        </p:txBody>
      </p:sp>
      <p:sp>
        <p:nvSpPr>
          <p:cNvPr id="191" name="Consensus Group of European and North and South American Experts to create best practice guidel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Consensus Group of European and North and South American Experts to create best practice guideline</a:t>
            </a:r>
          </a:p>
          <a:p>
            <a:pPr/>
            <a:r>
              <a:t>Recommendation was the Vertical Supraperiosteal Depot Technique VSDT</a:t>
            </a:r>
          </a:p>
          <a:p>
            <a:pPr/>
            <a:r>
              <a:t>30g cannula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Marking 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Marking up</a:t>
            </a:r>
          </a:p>
        </p:txBody>
      </p:sp>
      <p:sp>
        <p:nvSpPr>
          <p:cNvPr id="19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5" name="Markup tear trough.jpg" descr="Markup tear troug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688" y="2591115"/>
            <a:ext cx="6692901" cy="593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Markup in Viv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Markup in Vivo</a:t>
            </a:r>
          </a:p>
        </p:txBody>
      </p:sp>
      <p:sp>
        <p:nvSpPr>
          <p:cNvPr id="19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markup in vivo.jpg" descr="markup in viv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881" y="2609962"/>
            <a:ext cx="6832601" cy="478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onsensus 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Consensus Technique </a:t>
            </a:r>
          </a:p>
        </p:txBody>
      </p:sp>
      <p:sp>
        <p:nvSpPr>
          <p:cNvPr id="202" name="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</a:t>
            </a:r>
          </a:p>
        </p:txBody>
      </p:sp>
      <p:pic>
        <p:nvPicPr>
          <p:cNvPr id="203" name="inject 1.jpg" descr="inject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032" y="2571749"/>
            <a:ext cx="4749801" cy="632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ub periosteal injection via cannula - towards medial canthus"/>
          <p:cNvSpPr txBox="1"/>
          <p:nvPr/>
        </p:nvSpPr>
        <p:spPr>
          <a:xfrm>
            <a:off x="6001242" y="4245011"/>
            <a:ext cx="5757312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Sub periosteal injection via cannula - towards medial canthus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onsensus 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Consensus Technique </a:t>
            </a:r>
          </a:p>
        </p:txBody>
      </p:sp>
      <p:sp>
        <p:nvSpPr>
          <p:cNvPr id="20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8" name="inject 2.jpg" descr="inject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057" y="2568331"/>
            <a:ext cx="5562601" cy="744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ub periosteal injection towards mid pupillary line"/>
          <p:cNvSpPr txBox="1"/>
          <p:nvPr/>
        </p:nvSpPr>
        <p:spPr>
          <a:xfrm>
            <a:off x="6591393" y="4806949"/>
            <a:ext cx="5274538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Sub periosteal injection towards mid pupillary 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onsensus 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Consensus Technique </a:t>
            </a:r>
          </a:p>
        </p:txBody>
      </p:sp>
      <p:pic>
        <p:nvPicPr>
          <p:cNvPr id="212" name="inject 3.jpg" descr="inject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7460" y="2700487"/>
            <a:ext cx="5575301" cy="744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up periosteal injection towards lateral canthus"/>
          <p:cNvSpPr txBox="1"/>
          <p:nvPr/>
        </p:nvSpPr>
        <p:spPr>
          <a:xfrm>
            <a:off x="6890293" y="5306019"/>
            <a:ext cx="5737227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Sup periosteal injection towards lateral canthus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onsensus 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Consensus Technique </a:t>
            </a:r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massage trough.jpg" descr="massage troug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319" y="3118868"/>
            <a:ext cx="6979770" cy="523036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Massage product gently for even distribution"/>
          <p:cNvSpPr txBox="1"/>
          <p:nvPr/>
        </p:nvSpPr>
        <p:spPr>
          <a:xfrm>
            <a:off x="8127755" y="4649734"/>
            <a:ext cx="3599262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Massage product gently for even distribution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ractical S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Practical Session</a:t>
            </a:r>
          </a:p>
        </p:txBody>
      </p:sp>
      <p:sp>
        <p:nvSpPr>
          <p:cNvPr id="221" name="Treatment of two pati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 of two patients</a:t>
            </a:r>
          </a:p>
          <a:p>
            <a:pPr/>
            <a:r>
              <a:t>Simon doing one and Ryan the other</a:t>
            </a:r>
          </a:p>
          <a:p>
            <a:pPr/>
            <a:r>
              <a:t>Delegates can do own models</a:t>
            </a:r>
          </a:p>
          <a:p>
            <a:pPr/>
            <a:r>
              <a:t>Simon providing some filler samples to use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is a tear trough?…"/>
          <p:cNvSpPr txBox="1"/>
          <p:nvPr>
            <p:ph type="body" idx="1"/>
          </p:nvPr>
        </p:nvSpPr>
        <p:spPr>
          <a:xfrm>
            <a:off x="952500" y="876300"/>
            <a:ext cx="11099800" cy="8001000"/>
          </a:xfrm>
          <a:prstGeom prst="rect">
            <a:avLst/>
          </a:prstGeom>
        </p:spPr>
        <p:txBody>
          <a:bodyPr/>
          <a:lstStyle/>
          <a:p>
            <a:pPr algn="ctr">
              <a:defRPr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What is a tear trough?</a:t>
            </a:r>
          </a:p>
          <a:p>
            <a:pPr lvl="1"/>
            <a:r>
              <a:t>Known as the naso-jugal groove</a:t>
            </a:r>
          </a:p>
          <a:p>
            <a:pPr lvl="1"/>
            <a:r>
              <a:t>Caused by the orbicularis retaining ligament</a:t>
            </a:r>
          </a:p>
          <a:p>
            <a:pPr lvl="1"/>
            <a:r>
              <a:t>This is weakest in the middle and attaches nasally</a:t>
            </a:r>
          </a:p>
          <a:p>
            <a:pPr lvl="1"/>
            <a:r>
              <a:t>Loss of malar fat pads exposes this area further causing a groove in shadow</a:t>
            </a:r>
          </a:p>
          <a:p>
            <a:pPr lvl="1"/>
            <a:r>
              <a:t>Can be demonstrated by flash photography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b@chestermedispa.co.u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sb@chestermedispa.co.uk</a:t>
            </a:r>
          </a:p>
        </p:txBody>
      </p:sp>
      <p:sp>
        <p:nvSpPr>
          <p:cNvPr id="224" name="sb@chestermedispa.co.u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sb@chestermedispa.co.uk</a:t>
            </a:r>
          </a:p>
        </p:txBody>
      </p:sp>
      <p:pic>
        <p:nvPicPr>
          <p:cNvPr id="225" name="reception-768x490.jpg" descr="reception-768x49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5599" y="3163188"/>
            <a:ext cx="9753601" cy="622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ar Trough Anato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Tear Trough Anatomy</a:t>
            </a:r>
          </a:p>
        </p:txBody>
      </p:sp>
      <p:sp>
        <p:nvSpPr>
          <p:cNvPr id="12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Text"/>
          <p:cNvSpPr txBox="1"/>
          <p:nvPr/>
        </p:nvSpPr>
        <p:spPr>
          <a:xfrm>
            <a:off x="6534150" y="5632450"/>
            <a:ext cx="1905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29" name="trough anatomy.jpg" descr="trough anatom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118" y="2604475"/>
            <a:ext cx="8382001" cy="499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rading the Troug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Grading the Trough</a:t>
            </a:r>
          </a:p>
        </p:txBody>
      </p:sp>
      <p:sp>
        <p:nvSpPr>
          <p:cNvPr id="132" name="Saddick’s TTRS (Tear Trough Rating Scal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Saddick’s TTRS </a:t>
            </a:r>
            <a:r>
              <a:rPr sz="1400"/>
              <a:t>(Tear Trough Rating Scale)</a:t>
            </a:r>
          </a:p>
          <a:p>
            <a:pPr/>
            <a:r>
              <a:t>Hyper-pigmentation</a:t>
            </a:r>
          </a:p>
          <a:p>
            <a:pPr lvl="1"/>
            <a:r>
              <a:t>None -       1 point</a:t>
            </a:r>
          </a:p>
          <a:p>
            <a:pPr lvl="1"/>
            <a:r>
              <a:t>Mild -         2 points</a:t>
            </a:r>
          </a:p>
          <a:p>
            <a:pPr lvl="1"/>
            <a:r>
              <a:t>Moderate - 3 points</a:t>
            </a:r>
          </a:p>
          <a:p>
            <a:pPr lvl="1"/>
            <a:r>
              <a:t>Intense  -    4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rading the Troug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Grading the Trough</a:t>
            </a:r>
          </a:p>
        </p:txBody>
      </p:sp>
      <p:sp>
        <p:nvSpPr>
          <p:cNvPr id="135" name="Prolapse of nasal fat pa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Prolapse of nasal fat pad</a:t>
            </a:r>
          </a:p>
          <a:p>
            <a:pPr lvl="2"/>
            <a:r>
              <a:t>Mild             1 point</a:t>
            </a:r>
          </a:p>
          <a:p>
            <a:pPr lvl="2"/>
            <a:r>
              <a:t>Moderate     2 points</a:t>
            </a:r>
          </a:p>
          <a:p>
            <a:pPr lvl="2"/>
            <a:r>
              <a:t>Severe.        3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rading theTroug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Grading theTrough</a:t>
            </a:r>
          </a:p>
        </p:txBody>
      </p:sp>
      <p:sp>
        <p:nvSpPr>
          <p:cNvPr id="138" name="Rhytido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Rhytidosis</a:t>
            </a:r>
          </a:p>
          <a:p>
            <a:pPr lvl="2"/>
            <a:r>
              <a:t>Mild                   1 point</a:t>
            </a:r>
          </a:p>
          <a:p>
            <a:pPr lvl="2"/>
            <a:r>
              <a:t>Moderate           2 points</a:t>
            </a:r>
          </a:p>
          <a:p>
            <a:pPr lvl="2"/>
            <a:r>
              <a:t>Severe               3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rading the Troug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Grading the Trough</a:t>
            </a:r>
          </a:p>
        </p:txBody>
      </p:sp>
      <p:sp>
        <p:nvSpPr>
          <p:cNvPr id="141" name="Each millimetre of depth is given one poi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Each millimetre of depth is given one point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Hirmands 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Hirmands Classification</a:t>
            </a:r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798" y="3496948"/>
            <a:ext cx="11013204" cy="4621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