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3" r:id="rId15"/>
    <p:sldId id="274" r:id="rId16"/>
    <p:sldId id="275" r:id="rId17"/>
    <p:sldId id="267" r:id="rId18"/>
    <p:sldId id="289" r:id="rId19"/>
    <p:sldId id="291" r:id="rId20"/>
    <p:sldId id="294" r:id="rId21"/>
    <p:sldId id="292" r:id="rId22"/>
    <p:sldId id="295" r:id="rId23"/>
    <p:sldId id="296" r:id="rId24"/>
    <p:sldId id="297" r:id="rId25"/>
    <p:sldId id="298" r:id="rId26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4BECA-FB9E-4876-8473-5F9DFA5E5007}" type="datetimeFigureOut">
              <a:rPr lang="fr-FR" smtClean="0"/>
              <a:t>10/04/2018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12CBE-F563-4F60-AB95-6046842B4A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41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7587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94448-1A07-4423-B7B2-599B99EF4AFA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6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40C58-5B3D-40DE-BCF9-23EED5F4BCE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97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gradFill>
          <a:gsLst>
            <a:gs pos="51000">
              <a:schemeClr val="accent2"/>
            </a:gs>
            <a:gs pos="11000">
              <a:schemeClr val="bg1">
                <a:lumMod val="65000"/>
              </a:schemeClr>
            </a:gs>
            <a:gs pos="92000">
              <a:schemeClr val="bg1">
                <a:lumMod val="65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1543005"/>
            <a:ext cx="9144000" cy="329083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641940"/>
            <a:ext cx="6858000" cy="493405"/>
          </a:xfrm>
          <a:prstGeom prst="rect">
            <a:avLst/>
          </a:prstGeom>
        </p:spPr>
        <p:txBody>
          <a:bodyPr lIns="64223" tIns="32120" rIns="64223" bIns="32120" anchor="b"/>
          <a:lstStyle>
            <a:lvl1pPr algn="ctr">
              <a:defRPr sz="3400"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1049630"/>
            <a:ext cx="6858000" cy="220733"/>
          </a:xfrm>
          <a:prstGeom prst="rect">
            <a:avLst/>
          </a:prstGeom>
        </p:spPr>
        <p:txBody>
          <a:bodyPr lIns="64223" tIns="32120" rIns="64223" bIns="32120">
            <a:spAutoFit/>
          </a:bodyPr>
          <a:lstStyle>
            <a:lvl1pPr marL="0" indent="0" algn="ctr">
              <a:buNone/>
              <a:defRPr sz="1100"/>
            </a:lvl1pPr>
            <a:lvl2pPr marL="342521" indent="0" algn="ctr">
              <a:buNone/>
              <a:defRPr sz="1500"/>
            </a:lvl2pPr>
            <a:lvl3pPr marL="685052" indent="0" algn="ctr">
              <a:buNone/>
              <a:defRPr sz="1300"/>
            </a:lvl3pPr>
            <a:lvl4pPr marL="1027577" indent="0" algn="ctr">
              <a:buNone/>
              <a:defRPr sz="1200"/>
            </a:lvl4pPr>
            <a:lvl5pPr marL="1370104" indent="0" algn="ctr">
              <a:buNone/>
              <a:defRPr sz="1200"/>
            </a:lvl5pPr>
            <a:lvl6pPr marL="1712636" indent="0" algn="ctr">
              <a:buNone/>
              <a:defRPr sz="1200"/>
            </a:lvl6pPr>
            <a:lvl7pPr marL="2055154" indent="0" algn="ctr">
              <a:buNone/>
              <a:defRPr sz="1200"/>
            </a:lvl7pPr>
            <a:lvl8pPr marL="2397670" indent="0" algn="ctr">
              <a:buNone/>
              <a:defRPr sz="1200"/>
            </a:lvl8pPr>
            <a:lvl9pPr marL="2740193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7" name="Picture 2" descr="\\San\fourre_tout\1 MEDICAL\• LOGO MEDICAL\logo-filorga-medical-noi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3266" y="4633027"/>
            <a:ext cx="313400" cy="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2" b="27443"/>
          <a:stretch/>
        </p:blipFill>
        <p:spPr>
          <a:xfrm>
            <a:off x="2233" y="1543008"/>
            <a:ext cx="9141768" cy="329083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</p:pic>
      <p:sp>
        <p:nvSpPr>
          <p:cNvPr id="8" name="Rectangle 7"/>
          <p:cNvSpPr/>
          <p:nvPr userDrawn="1"/>
        </p:nvSpPr>
        <p:spPr>
          <a:xfrm flipV="1">
            <a:off x="0" y="4833850"/>
            <a:ext cx="9144000" cy="309665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2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303713"/>
            <a:ext cx="9144000" cy="928429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579" y="524924"/>
            <a:ext cx="6858000" cy="493405"/>
          </a:xfrm>
          <a:prstGeom prst="rect">
            <a:avLst/>
          </a:prstGeom>
        </p:spPr>
        <p:txBody>
          <a:bodyPr lIns="64223" tIns="32120" rIns="64223" bIns="32120" anchor="ctr" anchorCtr="0"/>
          <a:lstStyle>
            <a:lvl1pPr algn="l">
              <a:defRPr sz="2000" cap="all" baseline="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7593" y="1561258"/>
            <a:ext cx="8127785" cy="238046"/>
          </a:xfrm>
          <a:prstGeom prst="rect">
            <a:avLst/>
          </a:prstGeom>
        </p:spPr>
        <p:txBody>
          <a:bodyPr wrap="square" lIns="64223" tIns="32120" rIns="64223" bIns="3212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100">
                <a:latin typeface="DINPro-Regular" panose="02000503030000020004" pitchFamily="50" charset="0"/>
              </a:defRPr>
            </a:lvl2pPr>
            <a:lvl3pPr marL="812499" indent="0">
              <a:buFontTx/>
              <a:buNone/>
              <a:defRPr/>
            </a:lvl3pPr>
            <a:lvl4pPr marL="1218749" indent="0">
              <a:buFontTx/>
              <a:buNone/>
              <a:defRPr/>
            </a:lvl4pPr>
            <a:lvl5pPr marL="1624995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474401" y="529837"/>
            <a:ext cx="0" cy="48093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 flipV="1">
            <a:off x="0" y="4833850"/>
            <a:ext cx="9144000" cy="309665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04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3894118"/>
            <a:ext cx="9144000" cy="1250863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4181950"/>
            <a:ext cx="6858000" cy="516516"/>
          </a:xfrm>
          <a:prstGeom prst="rect">
            <a:avLst/>
          </a:prstGeom>
        </p:spPr>
        <p:txBody>
          <a:bodyPr lIns="64223" tIns="32120" rIns="64223" bIns="32120" anchor="b"/>
          <a:lstStyle>
            <a:lvl1pPr algn="ctr">
              <a:defRPr sz="3400"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4661112"/>
            <a:ext cx="6858000" cy="220733"/>
          </a:xfrm>
          <a:prstGeom prst="rect">
            <a:avLst/>
          </a:prstGeom>
        </p:spPr>
        <p:txBody>
          <a:bodyPr lIns="64223" tIns="32120" rIns="64223" bIns="32120">
            <a:spAutoFit/>
          </a:bodyPr>
          <a:lstStyle>
            <a:lvl1pPr marL="0" indent="0" algn="ctr">
              <a:buNone/>
              <a:defRPr sz="1100"/>
            </a:lvl1pPr>
            <a:lvl2pPr marL="342521" indent="0" algn="ctr">
              <a:buNone/>
              <a:defRPr sz="1500"/>
            </a:lvl2pPr>
            <a:lvl3pPr marL="685052" indent="0" algn="ctr">
              <a:buNone/>
              <a:defRPr sz="1300"/>
            </a:lvl3pPr>
            <a:lvl4pPr marL="1027577" indent="0" algn="ctr">
              <a:buNone/>
              <a:defRPr sz="1200"/>
            </a:lvl4pPr>
            <a:lvl5pPr marL="1370104" indent="0" algn="ctr">
              <a:buNone/>
              <a:defRPr sz="1200"/>
            </a:lvl5pPr>
            <a:lvl6pPr marL="1712636" indent="0" algn="ctr">
              <a:buNone/>
              <a:defRPr sz="1200"/>
            </a:lvl6pPr>
            <a:lvl7pPr marL="2055154" indent="0" algn="ctr">
              <a:buNone/>
              <a:defRPr sz="1200"/>
            </a:lvl7pPr>
            <a:lvl8pPr marL="2397670" indent="0" algn="ctr">
              <a:buNone/>
              <a:defRPr sz="1200"/>
            </a:lvl8pPr>
            <a:lvl9pPr marL="2740193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5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52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3968985"/>
            <a:ext cx="9144000" cy="864865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3606" y="2501414"/>
            <a:ext cx="3982641" cy="542691"/>
          </a:xfrm>
          <a:prstGeom prst="rect">
            <a:avLst/>
          </a:prstGeom>
        </p:spPr>
        <p:txBody>
          <a:bodyPr wrap="square" lIns="64223" tIns="32120" rIns="64223" bIns="32120">
            <a:spAutoFit/>
          </a:bodyPr>
          <a:lstStyle>
            <a:lvl1pPr marL="0" indent="0" algn="ctr">
              <a:buNone/>
              <a:defRPr sz="1700"/>
            </a:lvl1pPr>
            <a:lvl2pPr marL="342521" indent="0" algn="ctr">
              <a:buNone/>
              <a:defRPr sz="1500"/>
            </a:lvl2pPr>
            <a:lvl3pPr marL="685052" indent="0" algn="ctr">
              <a:buNone/>
              <a:defRPr sz="1300"/>
            </a:lvl3pPr>
            <a:lvl4pPr marL="1027577" indent="0" algn="ctr">
              <a:buNone/>
              <a:defRPr sz="1200"/>
            </a:lvl4pPr>
            <a:lvl5pPr marL="1370104" indent="0" algn="ctr">
              <a:buNone/>
              <a:defRPr sz="1200"/>
            </a:lvl5pPr>
            <a:lvl6pPr marL="1712636" indent="0" algn="ctr">
              <a:buNone/>
              <a:defRPr sz="1200"/>
            </a:lvl6pPr>
            <a:lvl7pPr marL="2055154" indent="0" algn="ctr">
              <a:buNone/>
              <a:defRPr sz="1200"/>
            </a:lvl7pPr>
            <a:lvl8pPr marL="2397670" indent="0" algn="ctr">
              <a:buNone/>
              <a:defRPr sz="1200"/>
            </a:lvl8pPr>
            <a:lvl9pPr marL="2740193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5" name="Picture 2" descr="\\San\fourre_tout\3 PROFESSIONAL\• LOGO\• LOGO FILORGA PROFESSIONAL\LOGO-FILORGA-PROFESSION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99" y="1907862"/>
            <a:ext cx="1990081" cy="4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49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16"/>
            <a:ext cx="9144000" cy="629543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9740" y="2501414"/>
            <a:ext cx="3982641" cy="542691"/>
          </a:xfrm>
          <a:prstGeom prst="rect">
            <a:avLst/>
          </a:prstGeom>
        </p:spPr>
        <p:txBody>
          <a:bodyPr wrap="square" lIns="64223" tIns="32120" rIns="64223" bIns="32120">
            <a:spAutoFit/>
          </a:bodyPr>
          <a:lstStyle>
            <a:lvl1pPr marL="0" indent="0" algn="ctr">
              <a:buNone/>
              <a:defRPr sz="1700"/>
            </a:lvl1pPr>
            <a:lvl2pPr marL="342521" indent="0" algn="ctr">
              <a:buNone/>
              <a:defRPr sz="1500"/>
            </a:lvl2pPr>
            <a:lvl3pPr marL="685052" indent="0" algn="ctr">
              <a:buNone/>
              <a:defRPr sz="1300"/>
            </a:lvl3pPr>
            <a:lvl4pPr marL="1027577" indent="0" algn="ctr">
              <a:buNone/>
              <a:defRPr sz="1200"/>
            </a:lvl4pPr>
            <a:lvl5pPr marL="1370104" indent="0" algn="ctr">
              <a:buNone/>
              <a:defRPr sz="1200"/>
            </a:lvl5pPr>
            <a:lvl6pPr marL="1712636" indent="0" algn="ctr">
              <a:buNone/>
              <a:defRPr sz="1200"/>
            </a:lvl6pPr>
            <a:lvl7pPr marL="2055154" indent="0" algn="ctr">
              <a:buNone/>
              <a:defRPr sz="1200"/>
            </a:lvl7pPr>
            <a:lvl8pPr marL="2397670" indent="0" algn="ctr">
              <a:buNone/>
              <a:defRPr sz="1200"/>
            </a:lvl8pPr>
            <a:lvl9pPr marL="2740193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5" name="Picture 2" descr="\\San\fourre_tout\3 PROFESSIONAL\• LOGO\• LOGO FILORGA PROFESSIONAL\LOGO-FILORGA-PROFESSION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28" y="1907862"/>
            <a:ext cx="1990081" cy="4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303713"/>
            <a:ext cx="9144000" cy="928429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4833850"/>
            <a:ext cx="9144000" cy="309665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0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303713"/>
            <a:ext cx="9144000" cy="928429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579" y="524924"/>
            <a:ext cx="6858000" cy="493405"/>
          </a:xfrm>
          <a:prstGeom prst="rect">
            <a:avLst/>
          </a:prstGeom>
        </p:spPr>
        <p:txBody>
          <a:bodyPr lIns="64223" tIns="32120" rIns="64223" bIns="32120" anchor="ctr" anchorCtr="0"/>
          <a:lstStyle>
            <a:lvl1pPr algn="l">
              <a:defRPr sz="2000" cap="all" baseline="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6851" y="1997755"/>
            <a:ext cx="4567165" cy="470159"/>
          </a:xfrm>
          <a:prstGeom prst="rect">
            <a:avLst/>
          </a:prstGeom>
        </p:spPr>
        <p:txBody>
          <a:bodyPr wrap="square" lIns="64223" tIns="32120" rIns="64223" bIns="32120" anchor="t" anchorCtr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300">
                <a:latin typeface="+mj-lt"/>
              </a:defRPr>
            </a:lvl1pPr>
            <a:lvl2pPr marL="0" indent="0">
              <a:lnSpc>
                <a:spcPct val="100000"/>
              </a:lnSpc>
              <a:buFontTx/>
              <a:buNone/>
              <a:defRPr sz="1000">
                <a:latin typeface="DINPro-Regular" panose="02000503030000020004" pitchFamily="50" charset="0"/>
              </a:defRPr>
            </a:lvl2pPr>
            <a:lvl3pPr marL="812499" indent="0">
              <a:buFontTx/>
              <a:buNone/>
              <a:defRPr/>
            </a:lvl3pPr>
            <a:lvl4pPr marL="1218749" indent="0">
              <a:buFontTx/>
              <a:buNone/>
              <a:defRPr/>
            </a:lvl4pPr>
            <a:lvl5pPr marL="1624995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474401" y="529837"/>
            <a:ext cx="0" cy="48093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 flipV="1">
            <a:off x="0" y="4833850"/>
            <a:ext cx="9144000" cy="309665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4570021" y="1609579"/>
            <a:ext cx="0" cy="2837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33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303713"/>
            <a:ext cx="9144000" cy="928429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579" y="524924"/>
            <a:ext cx="6858000" cy="493405"/>
          </a:xfrm>
          <a:prstGeom prst="rect">
            <a:avLst/>
          </a:prstGeom>
        </p:spPr>
        <p:txBody>
          <a:bodyPr lIns="64223" tIns="32120" rIns="64223" bIns="32120" anchor="ctr" anchorCtr="0"/>
          <a:lstStyle>
            <a:lvl1pPr algn="l">
              <a:defRPr sz="2000" cap="all" baseline="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474401" y="529837"/>
            <a:ext cx="0" cy="48093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 flipV="1">
            <a:off x="0" y="4833850"/>
            <a:ext cx="9144000" cy="309665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>
            <a:off x="4570021" y="1609579"/>
            <a:ext cx="0" cy="2837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84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303713"/>
            <a:ext cx="9144000" cy="928429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579" y="524924"/>
            <a:ext cx="6858000" cy="493405"/>
          </a:xfrm>
          <a:prstGeom prst="rect">
            <a:avLst/>
          </a:prstGeom>
        </p:spPr>
        <p:txBody>
          <a:bodyPr lIns="64223" tIns="32120" rIns="64223" bIns="32120" anchor="ctr" anchorCtr="0"/>
          <a:lstStyle>
            <a:lvl1pPr algn="l">
              <a:defRPr sz="2000" cap="all" baseline="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576851" y="1997755"/>
            <a:ext cx="4567165" cy="470159"/>
          </a:xfrm>
          <a:prstGeom prst="rect">
            <a:avLst/>
          </a:prstGeom>
        </p:spPr>
        <p:txBody>
          <a:bodyPr wrap="square" lIns="64223" tIns="32120" rIns="64223" bIns="32120" anchor="t" anchorCtr="0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1300">
                <a:latin typeface="+mj-lt"/>
              </a:defRPr>
            </a:lvl1pPr>
            <a:lvl2pPr marL="0" indent="0">
              <a:lnSpc>
                <a:spcPct val="100000"/>
              </a:lnSpc>
              <a:buFontTx/>
              <a:buNone/>
              <a:defRPr sz="1000">
                <a:latin typeface="DINPro-Regular" panose="02000503030000020004" pitchFamily="50" charset="0"/>
              </a:defRPr>
            </a:lvl2pPr>
            <a:lvl3pPr marL="812499" indent="0">
              <a:buFontTx/>
              <a:buNone/>
              <a:defRPr/>
            </a:lvl3pPr>
            <a:lvl4pPr marL="1218749" indent="0">
              <a:buFontTx/>
              <a:buNone/>
              <a:defRPr/>
            </a:lvl4pPr>
            <a:lvl5pPr marL="1624995" indent="0">
              <a:buFontTx/>
              <a:buNone/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474401" y="529837"/>
            <a:ext cx="0" cy="48093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 flipV="1">
            <a:off x="0" y="4833850"/>
            <a:ext cx="9144000" cy="309665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3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 userDrawn="1"/>
        </p:nvSpPr>
        <p:spPr>
          <a:xfrm>
            <a:off x="0" y="303713"/>
            <a:ext cx="9144000" cy="928429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>
            <a:innerShdw blurRad="114300" dist="63500" dir="16200000">
              <a:prstClr val="black">
                <a:alpha val="2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579" y="524924"/>
            <a:ext cx="6858000" cy="493405"/>
          </a:xfrm>
          <a:prstGeom prst="rect">
            <a:avLst/>
          </a:prstGeom>
        </p:spPr>
        <p:txBody>
          <a:bodyPr lIns="64223" tIns="32120" rIns="64223" bIns="32120" anchor="ctr" anchorCtr="0"/>
          <a:lstStyle>
            <a:lvl1pPr algn="l">
              <a:defRPr sz="2000" cap="all" baseline="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474401" y="529837"/>
            <a:ext cx="0" cy="48093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 flipV="1">
            <a:off x="0" y="4833850"/>
            <a:ext cx="9144000" cy="309665"/>
          </a:xfrm>
          <a:prstGeom prst="rect">
            <a:avLst/>
          </a:prstGeom>
          <a:gradFill>
            <a:gsLst>
              <a:gs pos="51000">
                <a:schemeClr val="accent2"/>
              </a:gs>
              <a:gs pos="11000">
                <a:schemeClr val="bg1">
                  <a:lumMod val="65000"/>
                </a:schemeClr>
              </a:gs>
              <a:gs pos="92000">
                <a:schemeClr val="bg1">
                  <a:lumMod val="6500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23" tIns="32120" rIns="64223" bIns="32120" rtlCol="0" anchor="ctr"/>
          <a:lstStyle/>
          <a:p>
            <a:pPr algn="ctr" defTabSz="682626" fontAlgn="base">
              <a:spcBef>
                <a:spcPct val="0"/>
              </a:spcBef>
              <a:spcAft>
                <a:spcPct val="0"/>
              </a:spcAft>
            </a:pPr>
            <a:endParaRPr lang="fr-FR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4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9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685052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685052" rtl="0" eaLnBrk="1" latinLnBrk="0" hangingPunct="1">
        <a:lnSpc>
          <a:spcPct val="90000"/>
        </a:lnSpc>
        <a:spcBef>
          <a:spcPts val="750"/>
        </a:spcBef>
        <a:buFontTx/>
        <a:buNone/>
        <a:defRPr sz="1000" kern="1200">
          <a:solidFill>
            <a:schemeClr val="tx1"/>
          </a:solidFill>
          <a:latin typeface="+mj-lt"/>
          <a:ea typeface="+mn-ea"/>
          <a:cs typeface="+mn-cs"/>
        </a:defRPr>
      </a:lvl1pPr>
      <a:lvl2pPr marL="342521" indent="0" algn="l" defTabSz="685052" rtl="0" eaLnBrk="1" latinLnBrk="0" hangingPunct="1">
        <a:lnSpc>
          <a:spcPct val="90000"/>
        </a:lnSpc>
        <a:spcBef>
          <a:spcPts val="375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52" indent="0" algn="l" defTabSz="685052" rtl="0" eaLnBrk="1" latinLnBrk="0" hangingPunct="1">
        <a:lnSpc>
          <a:spcPct val="90000"/>
        </a:lnSpc>
        <a:spcBef>
          <a:spcPts val="375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77" indent="0" algn="l" defTabSz="685052" rtl="0" eaLnBrk="1" latinLnBrk="0" hangingPunct="1">
        <a:lnSpc>
          <a:spcPct val="90000"/>
        </a:lnSpc>
        <a:spcBef>
          <a:spcPts val="375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04" indent="0" algn="l" defTabSz="685052" rtl="0" eaLnBrk="1" latinLnBrk="0" hangingPunct="1">
        <a:lnSpc>
          <a:spcPct val="90000"/>
        </a:lnSpc>
        <a:spcBef>
          <a:spcPts val="375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884" indent="-171266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411" indent="-171266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937" indent="-171266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472" indent="-171266" algn="l" defTabSz="68505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21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52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77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104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636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154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670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193" algn="l" defTabSz="68505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43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microsoft.com/office/2007/relationships/hdphoto" Target="../media/hdphoto5.wdp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8.wdp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2.MOV"/><Relationship Id="rId7" Type="http://schemas.openxmlformats.org/officeDocument/2006/relationships/image" Target="../media/image5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3.jpe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O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BIONUTRILIFT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AN EXCLUSIVE PROTOCOL BY </a:t>
            </a:r>
            <a:r>
              <a:rPr lang="fr-FR" dirty="0" smtClean="0"/>
              <a:t>FILORGA</a:t>
            </a:r>
            <a:endParaRPr lang="fr-FR" dirty="0"/>
          </a:p>
        </p:txBody>
      </p:sp>
      <p:pic>
        <p:nvPicPr>
          <p:cNvPr id="4" name="Picture 2" descr="C:\Users\cdesmedt\AppData\Local\Microsoft\Windows\Temporary Internet Files\Content.Outlook\S5PJ8KOF\2400x2500-PANNEAU-STAND-IMCAS-121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6E5EA"/>
              </a:clrFrom>
              <a:clrTo>
                <a:srgbClr val="E6E5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1935" r="56828" b="26718"/>
          <a:stretch/>
        </p:blipFill>
        <p:spPr bwMode="auto">
          <a:xfrm>
            <a:off x="6013159" y="2211710"/>
            <a:ext cx="1764495" cy="245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8" descr="135h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16755" y="3643330"/>
            <a:ext cx="787693" cy="101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573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/>
          <p:cNvSpPr>
            <a:spLocks noGrp="1"/>
          </p:cNvSpPr>
          <p:nvPr>
            <p:ph type="ctrTitle"/>
          </p:nvPr>
        </p:nvSpPr>
        <p:spPr>
          <a:xfrm>
            <a:off x="519539" y="373370"/>
            <a:ext cx="8634845" cy="768614"/>
          </a:xfrm>
        </p:spPr>
        <p:txBody>
          <a:bodyPr/>
          <a:lstStyle/>
          <a:p>
            <a:r>
              <a:rPr lang="fr-FR" dirty="0"/>
              <a:t>BIO </a:t>
            </a:r>
            <a:r>
              <a:rPr lang="fr-FR" dirty="0" smtClean="0"/>
              <a:t>NUTRILIFT: PROTOCOL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TUNABLE TO THE LEVEL OF SKIN AGING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280555" y="4802418"/>
            <a:ext cx="6577445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912983"/>
            <a:r>
              <a:rPr lang="fr-FR" sz="1600" dirty="0">
                <a:solidFill>
                  <a:srgbClr val="1D1D1B"/>
                </a:solidFill>
                <a:latin typeface="DINPro-Light"/>
              </a:rPr>
              <a:t>lift &amp; </a:t>
            </a:r>
            <a:r>
              <a:rPr lang="fr-FR" sz="1600" dirty="0" err="1">
                <a:solidFill>
                  <a:srgbClr val="1D1D1B"/>
                </a:solidFill>
                <a:latin typeface="DINPro-Light"/>
              </a:rPr>
              <a:t>revitalising</a:t>
            </a:r>
            <a:r>
              <a:rPr lang="fr-FR" sz="16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600" dirty="0" err="1">
                <a:solidFill>
                  <a:srgbClr val="1D1D1B"/>
                </a:solidFill>
                <a:latin typeface="DINPro-Light"/>
              </a:rPr>
              <a:t>effect</a:t>
            </a:r>
            <a:r>
              <a:rPr lang="fr-FR" sz="1600" dirty="0">
                <a:solidFill>
                  <a:srgbClr val="1D1D1B"/>
                </a:solidFill>
                <a:latin typeface="DINPro-Light"/>
              </a:rPr>
              <a:t>  in 1 session </a:t>
            </a:r>
            <a:r>
              <a:rPr lang="fr-FR" sz="1600" dirty="0" err="1">
                <a:solidFill>
                  <a:srgbClr val="1D1D1B"/>
                </a:solidFill>
                <a:latin typeface="DINPro-Light"/>
              </a:rPr>
              <a:t>using</a:t>
            </a:r>
            <a:r>
              <a:rPr lang="fr-FR" sz="16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600" dirty="0" err="1">
                <a:solidFill>
                  <a:srgbClr val="1D1D1B"/>
                </a:solidFill>
                <a:latin typeface="DINPro-Light"/>
              </a:rPr>
              <a:t>cannula</a:t>
            </a:r>
            <a:endParaRPr lang="fr-FR" sz="1600" dirty="0">
              <a:solidFill>
                <a:srgbClr val="1D1D1B"/>
              </a:solidFill>
              <a:latin typeface="DINPro-Ligh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880720" y="2048560"/>
            <a:ext cx="2016224" cy="523190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defTabSz="912960"/>
            <a:r>
              <a:rPr lang="fr-FR" sz="1400" dirty="0">
                <a:solidFill>
                  <a:srgbClr val="1D1D1B"/>
                </a:solidFill>
              </a:rPr>
              <a:t>UPPER </a:t>
            </a:r>
            <a:endParaRPr lang="fr-FR" sz="1400" dirty="0" smtClean="0">
              <a:solidFill>
                <a:srgbClr val="1D1D1B"/>
              </a:solidFill>
            </a:endParaRPr>
          </a:p>
          <a:p>
            <a:pPr defTabSz="912960"/>
            <a:r>
              <a:rPr lang="fr-FR" sz="1400" dirty="0" smtClean="0">
                <a:solidFill>
                  <a:srgbClr val="1D1D1B"/>
                </a:solidFill>
              </a:rPr>
              <a:t>VECTOR</a:t>
            </a:r>
            <a:endParaRPr lang="fr-FR" sz="1400" dirty="0">
              <a:solidFill>
                <a:srgbClr val="1D1D1B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4686264" y="2048464"/>
            <a:ext cx="2117984" cy="523286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defTabSz="912960"/>
            <a:r>
              <a:rPr lang="fr-FR" sz="1400" dirty="0" smtClean="0">
                <a:solidFill>
                  <a:srgbClr val="1D1D1B"/>
                </a:solidFill>
              </a:rPr>
              <a:t>UPPER +LOWER </a:t>
            </a:r>
            <a:r>
              <a:rPr lang="fr-FR" sz="1400" dirty="0">
                <a:solidFill>
                  <a:srgbClr val="1D1D1B"/>
                </a:solidFill>
              </a:rPr>
              <a:t>VECTORS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186508" y="2608474"/>
            <a:ext cx="1457236" cy="73863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>
            <a:defPPr>
              <a:defRPr lang="fr-FR"/>
            </a:defPPr>
            <a:lvl1pPr defTabSz="1217280"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sz="1400" b="0" dirty="0" smtClean="0">
                <a:solidFill>
                  <a:srgbClr val="FFFFFF"/>
                </a:solidFill>
              </a:rPr>
              <a:t>TYPE &amp; ML </a:t>
            </a:r>
          </a:p>
          <a:p>
            <a:r>
              <a:rPr lang="fr-FR" sz="1400" b="0" dirty="0" smtClean="0">
                <a:solidFill>
                  <a:srgbClr val="FFFFFF"/>
                </a:solidFill>
              </a:rPr>
              <a:t>OF </a:t>
            </a:r>
            <a:r>
              <a:rPr lang="fr-FR" sz="1400" b="0" dirty="0">
                <a:solidFill>
                  <a:srgbClr val="FFFFFF"/>
                </a:solidFill>
              </a:rPr>
              <a:t>CROSS LINKED HA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91911" y="2015470"/>
            <a:ext cx="1451833" cy="52319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/>
          <a:p>
            <a:pPr defTabSz="912960"/>
            <a:r>
              <a:rPr lang="fr-FR" sz="1400" dirty="0">
                <a:solidFill>
                  <a:srgbClr val="FFFFFF"/>
                </a:solidFill>
              </a:rPr>
              <a:t>NUMBER OF VECTORS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1876141" y="2696536"/>
            <a:ext cx="1430219" cy="523286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defTabSz="912960"/>
            <a:r>
              <a:rPr lang="fr-FR" sz="1400" dirty="0">
                <a:solidFill>
                  <a:srgbClr val="1D1D1B"/>
                </a:solidFill>
              </a:rPr>
              <a:t>ART FILLER FINE LINES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756461" y="2696536"/>
            <a:ext cx="1434185" cy="523286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defTabSz="912960"/>
            <a:r>
              <a:rPr lang="fr-FR" sz="1400" dirty="0">
                <a:solidFill>
                  <a:srgbClr val="1D1D1B"/>
                </a:solidFill>
              </a:rPr>
              <a:t>ART FILLER UNIVERSAL</a:t>
            </a:r>
          </a:p>
        </p:txBody>
      </p:sp>
      <p:pic>
        <p:nvPicPr>
          <p:cNvPr id="58" name="Picture 2" descr="\\Nas2\creation\STUDIO COMMUN\FILORGA\MEDICAL\ART-FILLER\PHOTOS\FINELINES-NOIR-DET-03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16794"/>
            <a:ext cx="472647" cy="67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\\Nas2\creation\STUDIO COMMUN\FILORGA\MEDICAL\ART-FILLER\PHOTOS\UNIVERSAL-NOIR-DET-03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36" y="2590514"/>
            <a:ext cx="495572" cy="7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ZoneTexte 60"/>
          <p:cNvSpPr txBox="1"/>
          <p:nvPr/>
        </p:nvSpPr>
        <p:spPr>
          <a:xfrm>
            <a:off x="186508" y="3417873"/>
            <a:ext cx="1457236" cy="9540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10" tIns="45705" rIns="91410" bIns="45705" rtlCol="0">
            <a:spAutoFit/>
          </a:bodyPr>
          <a:lstStyle>
            <a:defPPr>
              <a:defRPr lang="fr-FR"/>
            </a:defPPr>
            <a:lvl1pPr defTabSz="1217280"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sz="1400" b="0" dirty="0" smtClean="0">
                <a:solidFill>
                  <a:srgbClr val="FFFFFF"/>
                </a:solidFill>
              </a:rPr>
              <a:t>QUANTITY NCTF 135HA</a:t>
            </a:r>
          </a:p>
          <a:p>
            <a:endParaRPr lang="fr-FR" sz="1400" b="0" dirty="0">
              <a:solidFill>
                <a:srgbClr val="FFFFFF"/>
              </a:solidFill>
            </a:endParaRPr>
          </a:p>
          <a:p>
            <a:endParaRPr lang="fr-FR" sz="1400" b="0" dirty="0">
              <a:solidFill>
                <a:srgbClr val="FFFFFF"/>
              </a:solidFill>
            </a:endParaRPr>
          </a:p>
        </p:txBody>
      </p:sp>
      <p:pic>
        <p:nvPicPr>
          <p:cNvPr id="62" name="Picture 7" descr="Signe plus moins mathématique Icon gratui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5"/>
          <a:stretch/>
        </p:blipFill>
        <p:spPr bwMode="auto">
          <a:xfrm>
            <a:off x="7037046" y="1679458"/>
            <a:ext cx="257527" cy="22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1582567" y="1719943"/>
            <a:ext cx="5237018" cy="257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4" descr="\\Nas2\creation\STUDIO COMMUN\FILORGA\MEDICAL\NCTF\PHOTOS\2016\FIOLE-NCTF135-BLANC-TL-09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933" y="3450487"/>
            <a:ext cx="559451" cy="8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\\Nas2\creation\STUDIO COMMUN\FILORGA\MEDICAL\NCTF\PHOTOS\2016\FIOLE-NCTF135-BLANC-TL-09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71" y="3450487"/>
            <a:ext cx="559451" cy="8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\\Nas2\creation\STUDIO COMMUN\FILORGA\MEDICAL\NCTF\PHOTOS\2016\FIOLE-NCTF135-BLANC-TL-09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16" y="3475429"/>
            <a:ext cx="559451" cy="8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42">
            <a:extLst>
              <a:ext uri="{FF2B5EF4-FFF2-40B4-BE49-F238E27FC236}">
                <a16:creationId xmlns="" xmlns:a16="http://schemas.microsoft.com/office/drawing/2014/main" id="{F136184C-0C81-4C63-96CC-8325A5F7669D}"/>
              </a:ext>
            </a:extLst>
          </p:cNvPr>
          <p:cNvGrpSpPr/>
          <p:nvPr/>
        </p:nvGrpSpPr>
        <p:grpSpPr>
          <a:xfrm>
            <a:off x="7094101" y="2109352"/>
            <a:ext cx="1821300" cy="2232965"/>
            <a:chOff x="5311918" y="1520494"/>
            <a:chExt cx="3652552" cy="3698956"/>
          </a:xfrm>
        </p:grpSpPr>
        <p:pic>
          <p:nvPicPr>
            <p:cNvPr id="77" name="Picture 3">
              <a:extLst>
                <a:ext uri="{FF2B5EF4-FFF2-40B4-BE49-F238E27FC236}">
                  <a16:creationId xmlns="" xmlns:a16="http://schemas.microsoft.com/office/drawing/2014/main" id="{B4853720-C051-4FA0-94BB-643A5B569B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7" t="30864" r="39922" b="28553"/>
            <a:stretch/>
          </p:blipFill>
          <p:spPr bwMode="auto">
            <a:xfrm>
              <a:off x="5311918" y="1520494"/>
              <a:ext cx="3652552" cy="3698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" name="Group 41">
              <a:extLst>
                <a:ext uri="{FF2B5EF4-FFF2-40B4-BE49-F238E27FC236}">
                  <a16:creationId xmlns="" xmlns:a16="http://schemas.microsoft.com/office/drawing/2014/main" id="{CBB57D12-2BC3-4E0B-9FD7-237049D62A0A}"/>
                </a:ext>
              </a:extLst>
            </p:cNvPr>
            <p:cNvGrpSpPr/>
            <p:nvPr/>
          </p:nvGrpSpPr>
          <p:grpSpPr>
            <a:xfrm>
              <a:off x="5338812" y="2570003"/>
              <a:ext cx="3027111" cy="2001928"/>
              <a:chOff x="5338812" y="2570003"/>
              <a:chExt cx="3027111" cy="2001928"/>
            </a:xfrm>
          </p:grpSpPr>
          <p:cxnSp>
            <p:nvCxnSpPr>
              <p:cNvPr id="79" name="Straight Arrow Connector 39">
                <a:extLst>
                  <a:ext uri="{FF2B5EF4-FFF2-40B4-BE49-F238E27FC236}">
                    <a16:creationId xmlns="" xmlns:a16="http://schemas.microsoft.com/office/drawing/2014/main" id="{2256F809-CE44-4941-8EC0-0C396F4FE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2514" y="3862510"/>
                <a:ext cx="1179179" cy="427694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0" name="Group 40">
                <a:extLst>
                  <a:ext uri="{FF2B5EF4-FFF2-40B4-BE49-F238E27FC236}">
                    <a16:creationId xmlns="" xmlns:a16="http://schemas.microsoft.com/office/drawing/2014/main" id="{7002322A-3731-44B1-9007-726EE72C9C9B}"/>
                  </a:ext>
                </a:extLst>
              </p:cNvPr>
              <p:cNvGrpSpPr/>
              <p:nvPr/>
            </p:nvGrpSpPr>
            <p:grpSpPr>
              <a:xfrm>
                <a:off x="5338812" y="2570003"/>
                <a:ext cx="3027111" cy="2001928"/>
                <a:chOff x="5338812" y="2570003"/>
                <a:chExt cx="3027111" cy="2001928"/>
              </a:xfrm>
            </p:grpSpPr>
            <p:cxnSp>
              <p:nvCxnSpPr>
                <p:cNvPr id="81" name="Straight Arrow Connector 6">
                  <a:extLst>
                    <a:ext uri="{FF2B5EF4-FFF2-40B4-BE49-F238E27FC236}">
                      <a16:creationId xmlns="" xmlns:a16="http://schemas.microsoft.com/office/drawing/2014/main" id="{AA780AAD-20FB-4978-B1B4-B42768344437}"/>
                    </a:ext>
                  </a:extLst>
                </p:cNvPr>
                <p:cNvCxnSpPr/>
                <p:nvPr/>
              </p:nvCxnSpPr>
              <p:spPr>
                <a:xfrm>
                  <a:off x="6174723" y="2644315"/>
                  <a:ext cx="1080121" cy="504057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21">
                  <a:extLst>
                    <a:ext uri="{FF2B5EF4-FFF2-40B4-BE49-F238E27FC236}">
                      <a16:creationId xmlns="" xmlns:a16="http://schemas.microsoft.com/office/drawing/2014/main" id="{21247240-8594-4AF8-8833-68B71C6BF1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4723" y="2644315"/>
                  <a:ext cx="997341" cy="798412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24">
                  <a:extLst>
                    <a:ext uri="{FF2B5EF4-FFF2-40B4-BE49-F238E27FC236}">
                      <a16:creationId xmlns="" xmlns:a16="http://schemas.microsoft.com/office/drawing/2014/main" id="{7BBE0AF5-6E00-42E9-BB1D-8DCA4E6F75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4723" y="2649235"/>
                  <a:ext cx="726921" cy="1005804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27">
                  <a:extLst>
                    <a:ext uri="{FF2B5EF4-FFF2-40B4-BE49-F238E27FC236}">
                      <a16:creationId xmlns="" xmlns:a16="http://schemas.microsoft.com/office/drawing/2014/main" id="{F977D71F-E1D5-4AFC-A399-1000E1688A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4723" y="2644315"/>
                  <a:ext cx="363460" cy="1152128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33">
                  <a:extLst>
                    <a:ext uri="{FF2B5EF4-FFF2-40B4-BE49-F238E27FC236}">
                      <a16:creationId xmlns="" xmlns:a16="http://schemas.microsoft.com/office/drawing/2014/main" id="{EC03A304-E4C8-4B6D-90BA-69B625F18B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88396" y="3228426"/>
                  <a:ext cx="1085377" cy="596949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34">
                  <a:extLst>
                    <a:ext uri="{FF2B5EF4-FFF2-40B4-BE49-F238E27FC236}">
                      <a16:creationId xmlns="" xmlns:a16="http://schemas.microsoft.com/office/drawing/2014/main" id="{DA4B048A-CB45-4830-B1F7-D5E13B8DC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82512" y="3590209"/>
                  <a:ext cx="1091261" cy="263626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36">
                  <a:extLst>
                    <a:ext uri="{FF2B5EF4-FFF2-40B4-BE49-F238E27FC236}">
                      <a16:creationId xmlns="" xmlns:a16="http://schemas.microsoft.com/office/drawing/2014/main" id="{2438605A-64DA-4FCB-BACC-F0423905B8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82512" y="3862510"/>
                  <a:ext cx="1179179" cy="38787"/>
                </a:xfrm>
                <a:prstGeom prst="straightConnector1">
                  <a:avLst/>
                </a:prstGeom>
                <a:ln w="12700">
                  <a:solidFill>
                    <a:schemeClr val="accent1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TextBox 43">
                  <a:extLst>
                    <a:ext uri="{FF2B5EF4-FFF2-40B4-BE49-F238E27FC236}">
                      <a16:creationId xmlns="" xmlns:a16="http://schemas.microsoft.com/office/drawing/2014/main" id="{324C523C-203B-4DB4-A23A-CA25FDDEA991}"/>
                    </a:ext>
                  </a:extLst>
                </p:cNvPr>
                <p:cNvSpPr txBox="1"/>
                <p:nvPr/>
              </p:nvSpPr>
              <p:spPr>
                <a:xfrm rot="1800334">
                  <a:off x="5688902" y="2570003"/>
                  <a:ext cx="2677021" cy="5098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040"/>
                  <a:r>
                    <a:rPr lang="en-US" sz="1400" dirty="0">
                      <a:solidFill>
                        <a:srgbClr val="FFFFFF"/>
                      </a:solidFill>
                    </a:rPr>
                    <a:t>Upper vector</a:t>
                  </a:r>
                  <a:endParaRPr lang="ru-RU" sz="14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9" name="TextBox 44">
                  <a:extLst>
                    <a:ext uri="{FF2B5EF4-FFF2-40B4-BE49-F238E27FC236}">
                      <a16:creationId xmlns="" xmlns:a16="http://schemas.microsoft.com/office/drawing/2014/main" id="{C65B6069-71B5-4468-9583-15C81306ACEC}"/>
                    </a:ext>
                  </a:extLst>
                </p:cNvPr>
                <p:cNvSpPr txBox="1"/>
                <p:nvPr/>
              </p:nvSpPr>
              <p:spPr>
                <a:xfrm rot="1241633">
                  <a:off x="5338812" y="4062091"/>
                  <a:ext cx="2433835" cy="5098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040"/>
                  <a:r>
                    <a:rPr lang="en-US" sz="1400" dirty="0">
                      <a:solidFill>
                        <a:srgbClr val="FFFFFF"/>
                      </a:solidFill>
                    </a:rPr>
                    <a:t>Lower vector</a:t>
                  </a:r>
                  <a:endParaRPr lang="ru-RU" sz="14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10" name="Rectangle 9"/>
          <p:cNvSpPr/>
          <p:nvPr/>
        </p:nvSpPr>
        <p:spPr>
          <a:xfrm>
            <a:off x="7308304" y="1608207"/>
            <a:ext cx="1382301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2983"/>
            <a:r>
              <a:rPr lang="fr-FR" sz="1600" dirty="0">
                <a:solidFill>
                  <a:srgbClr val="1D1D1B"/>
                </a:solidFill>
                <a:latin typeface="DINPro-Light"/>
              </a:rPr>
              <a:t>SKIN AGING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1" y="2015470"/>
            <a:ext cx="4717473" cy="5231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2983"/>
            <a:endParaRPr lang="fr-FR">
              <a:solidFill>
                <a:srgbClr val="FFFFFF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828801" y="2590515"/>
            <a:ext cx="4707078" cy="7565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2983"/>
            <a:endParaRPr lang="fr-FR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828801" y="3417872"/>
            <a:ext cx="4732020" cy="9540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2983"/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52630" y="1454727"/>
            <a:ext cx="311727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2983"/>
            <a:r>
              <a:rPr lang="fr-FR" sz="3000" b="1" dirty="0">
                <a:solidFill>
                  <a:srgbClr val="1D1D1B"/>
                </a:solidFill>
                <a:latin typeface="DINPro-Black" panose="02000503030000020004" pitchFamily="50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7564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2" t="35938" r="41958" b="22098"/>
          <a:stretch/>
        </p:blipFill>
        <p:spPr bwMode="auto">
          <a:xfrm>
            <a:off x="6307272" y="1828800"/>
            <a:ext cx="2236245" cy="230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BIONUTRILIFT: CUSTOMIZED TO PATIENT AGEING 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ART FILLER  + NCTF </a:t>
            </a:r>
            <a:endParaRPr lang="fr-FR" dirty="0"/>
          </a:p>
        </p:txBody>
      </p:sp>
      <p:sp>
        <p:nvSpPr>
          <p:cNvPr id="32" name="TextBox 43">
            <a:extLst>
              <a:ext uri="{FF2B5EF4-FFF2-40B4-BE49-F238E27FC236}">
                <a16:creationId xmlns="" xmlns:a16="http://schemas.microsoft.com/office/drawing/2014/main" id="{324C523C-203B-4DB4-A23A-CA25FDDEA991}"/>
              </a:ext>
            </a:extLst>
          </p:cNvPr>
          <p:cNvSpPr txBox="1"/>
          <p:nvPr/>
        </p:nvSpPr>
        <p:spPr>
          <a:xfrm rot="1471126">
            <a:off x="1097932" y="2368246"/>
            <a:ext cx="145804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040"/>
            <a:r>
              <a:rPr lang="en-US" dirty="0">
                <a:solidFill>
                  <a:srgbClr val="FFFFFF"/>
                </a:solidFill>
              </a:rPr>
              <a:t>Upper vector</a:t>
            </a:r>
            <a:endParaRPr lang="ru-RU" dirty="0">
              <a:solidFill>
                <a:srgbClr val="FFFFFF"/>
              </a:solidFill>
            </a:endParaRPr>
          </a:p>
        </p:txBody>
      </p:sp>
      <p:grpSp>
        <p:nvGrpSpPr>
          <p:cNvPr id="9" name="Group 42">
            <a:extLst>
              <a:ext uri="{FF2B5EF4-FFF2-40B4-BE49-F238E27FC236}">
                <a16:creationId xmlns="" xmlns:a16="http://schemas.microsoft.com/office/drawing/2014/main" id="{F136184C-0C81-4C63-96CC-8325A5F7669D}"/>
              </a:ext>
            </a:extLst>
          </p:cNvPr>
          <p:cNvGrpSpPr/>
          <p:nvPr/>
        </p:nvGrpSpPr>
        <p:grpSpPr>
          <a:xfrm>
            <a:off x="3345080" y="1839193"/>
            <a:ext cx="4959421" cy="2234048"/>
            <a:chOff x="5922033" y="1520496"/>
            <a:chExt cx="7185961" cy="3081088"/>
          </a:xfrm>
        </p:grpSpPr>
        <p:pic>
          <p:nvPicPr>
            <p:cNvPr id="10" name="Picture 3">
              <a:extLst>
                <a:ext uri="{FF2B5EF4-FFF2-40B4-BE49-F238E27FC236}">
                  <a16:creationId xmlns="" xmlns:a16="http://schemas.microsoft.com/office/drawing/2014/main" id="{B4853720-C051-4FA0-94BB-643A5B569B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7" t="30864" r="39922" b="28553"/>
            <a:stretch/>
          </p:blipFill>
          <p:spPr bwMode="auto">
            <a:xfrm>
              <a:off x="5922033" y="1520496"/>
              <a:ext cx="3042435" cy="308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41">
              <a:extLst>
                <a:ext uri="{FF2B5EF4-FFF2-40B4-BE49-F238E27FC236}">
                  <a16:creationId xmlns="" xmlns:a16="http://schemas.microsoft.com/office/drawing/2014/main" id="{CBB57D12-2BC3-4E0B-9FD7-237049D62A0A}"/>
                </a:ext>
              </a:extLst>
            </p:cNvPr>
            <p:cNvGrpSpPr/>
            <p:nvPr/>
          </p:nvGrpSpPr>
          <p:grpSpPr>
            <a:xfrm>
              <a:off x="10591016" y="2202612"/>
              <a:ext cx="2516978" cy="2105794"/>
              <a:chOff x="10591016" y="2202612"/>
              <a:chExt cx="2516978" cy="2105794"/>
            </a:xfrm>
          </p:grpSpPr>
          <p:cxnSp>
            <p:nvCxnSpPr>
              <p:cNvPr id="12" name="Straight Arrow Connector 39">
                <a:extLst>
                  <a:ext uri="{FF2B5EF4-FFF2-40B4-BE49-F238E27FC236}">
                    <a16:creationId xmlns="" xmlns:a16="http://schemas.microsoft.com/office/drawing/2014/main" id="{2256F809-CE44-4941-8EC0-0C396F4FE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4383" y="3739615"/>
                <a:ext cx="1179179" cy="427694"/>
              </a:xfrm>
              <a:prstGeom prst="straightConnector1">
                <a:avLst/>
              </a:prstGeom>
              <a:ln w="9525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40">
                <a:extLst>
                  <a:ext uri="{FF2B5EF4-FFF2-40B4-BE49-F238E27FC236}">
                    <a16:creationId xmlns="" xmlns:a16="http://schemas.microsoft.com/office/drawing/2014/main" id="{7002322A-3731-44B1-9007-726EE72C9C9B}"/>
                  </a:ext>
                </a:extLst>
              </p:cNvPr>
              <p:cNvGrpSpPr/>
              <p:nvPr/>
            </p:nvGrpSpPr>
            <p:grpSpPr>
              <a:xfrm>
                <a:off x="10591016" y="2202612"/>
                <a:ext cx="2516978" cy="2105794"/>
                <a:chOff x="10591016" y="2202612"/>
                <a:chExt cx="2516978" cy="2105794"/>
              </a:xfrm>
            </p:grpSpPr>
            <p:cxnSp>
              <p:nvCxnSpPr>
                <p:cNvPr id="14" name="Straight Arrow Connector 6">
                  <a:extLst>
                    <a:ext uri="{FF2B5EF4-FFF2-40B4-BE49-F238E27FC236}">
                      <a16:creationId xmlns="" xmlns:a16="http://schemas.microsoft.com/office/drawing/2014/main" id="{AA780AAD-20FB-4978-B1B4-B42768344437}"/>
                    </a:ext>
                  </a:extLst>
                </p:cNvPr>
                <p:cNvCxnSpPr/>
                <p:nvPr/>
              </p:nvCxnSpPr>
              <p:spPr>
                <a:xfrm>
                  <a:off x="11516749" y="2427734"/>
                  <a:ext cx="1080122" cy="504057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34">
                  <a:extLst>
                    <a:ext uri="{FF2B5EF4-FFF2-40B4-BE49-F238E27FC236}">
                      <a16:creationId xmlns="" xmlns:a16="http://schemas.microsoft.com/office/drawing/2014/main" id="{DA4B048A-CB45-4830-B1F7-D5E13B8DC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34383" y="3467313"/>
                  <a:ext cx="1091261" cy="263626"/>
                </a:xfrm>
                <a:prstGeom prst="straightConnector1">
                  <a:avLst/>
                </a:prstGeom>
                <a:ln w="12700"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43">
                  <a:extLst>
                    <a:ext uri="{FF2B5EF4-FFF2-40B4-BE49-F238E27FC236}">
                      <a16:creationId xmlns="" xmlns:a16="http://schemas.microsoft.com/office/drawing/2014/main" id="{324C523C-203B-4DB4-A23A-CA25FDDEA991}"/>
                    </a:ext>
                  </a:extLst>
                </p:cNvPr>
                <p:cNvSpPr txBox="1"/>
                <p:nvPr/>
              </p:nvSpPr>
              <p:spPr>
                <a:xfrm rot="1471126">
                  <a:off x="11143290" y="2202612"/>
                  <a:ext cx="1964704" cy="4669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040"/>
                  <a:r>
                    <a:rPr lang="en-US" sz="1600" dirty="0">
                      <a:solidFill>
                        <a:srgbClr val="FFFFFF"/>
                      </a:solidFill>
                    </a:rPr>
                    <a:t>Upper vector</a:t>
                  </a:r>
                  <a:endParaRPr lang="ru-RU" sz="1600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5" name="Straight Arrow Connector 21">
                  <a:extLst>
                    <a:ext uri="{FF2B5EF4-FFF2-40B4-BE49-F238E27FC236}">
                      <a16:creationId xmlns="" xmlns:a16="http://schemas.microsoft.com/office/drawing/2014/main" id="{21247240-8594-4AF8-8833-68B71C6BF1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01700" y="2427734"/>
                  <a:ext cx="997343" cy="798412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24">
                  <a:extLst>
                    <a:ext uri="{FF2B5EF4-FFF2-40B4-BE49-F238E27FC236}">
                      <a16:creationId xmlns="" xmlns:a16="http://schemas.microsoft.com/office/drawing/2014/main" id="{7BBE0AF5-6E00-42E9-BB1D-8DCA4E6F75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01700" y="2432655"/>
                  <a:ext cx="726923" cy="1005804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27">
                  <a:extLst>
                    <a:ext uri="{FF2B5EF4-FFF2-40B4-BE49-F238E27FC236}">
                      <a16:creationId xmlns="" xmlns:a16="http://schemas.microsoft.com/office/drawing/2014/main" id="{F977D71F-E1D5-4AFC-A399-1000E1688A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01700" y="2427734"/>
                  <a:ext cx="363460" cy="1152128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33">
                  <a:extLst>
                    <a:ext uri="{FF2B5EF4-FFF2-40B4-BE49-F238E27FC236}">
                      <a16:creationId xmlns="" xmlns:a16="http://schemas.microsoft.com/office/drawing/2014/main" id="{EC03A304-E4C8-4B6D-90BA-69B625F18B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145656" y="3105531"/>
                  <a:ext cx="1085386" cy="596950"/>
                </a:xfrm>
                <a:prstGeom prst="straightConnector1">
                  <a:avLst/>
                </a:prstGeom>
                <a:ln w="12700"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36">
                  <a:extLst>
                    <a:ext uri="{FF2B5EF4-FFF2-40B4-BE49-F238E27FC236}">
                      <a16:creationId xmlns="" xmlns:a16="http://schemas.microsoft.com/office/drawing/2014/main" id="{2438605A-64DA-4FCB-BACC-F0423905B8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69888" y="3725284"/>
                  <a:ext cx="1179183" cy="38788"/>
                </a:xfrm>
                <a:prstGeom prst="straightConnector1">
                  <a:avLst/>
                </a:prstGeom>
                <a:ln w="12700"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44">
                  <a:extLst>
                    <a:ext uri="{FF2B5EF4-FFF2-40B4-BE49-F238E27FC236}">
                      <a16:creationId xmlns="" xmlns:a16="http://schemas.microsoft.com/office/drawing/2014/main" id="{C65B6069-71B5-4468-9583-15C81306ACEC}"/>
                    </a:ext>
                  </a:extLst>
                </p:cNvPr>
                <p:cNvSpPr txBox="1"/>
                <p:nvPr/>
              </p:nvSpPr>
              <p:spPr>
                <a:xfrm rot="1241633">
                  <a:off x="10591016" y="3841489"/>
                  <a:ext cx="1977990" cy="4669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040"/>
                  <a:r>
                    <a:rPr lang="en-US" sz="1600" dirty="0">
                      <a:solidFill>
                        <a:srgbClr val="FFFFFF"/>
                      </a:solidFill>
                    </a:rPr>
                    <a:t>Lower vector</a:t>
                  </a:r>
                  <a:endParaRPr lang="ru-RU" sz="16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7796" r="40198" b="16880"/>
          <a:stretch/>
        </p:blipFill>
        <p:spPr bwMode="auto">
          <a:xfrm>
            <a:off x="417314" y="1633316"/>
            <a:ext cx="2186612" cy="245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1">
            <a:extLst>
              <a:ext uri="{FF2B5EF4-FFF2-40B4-BE49-F238E27FC236}">
                <a16:creationId xmlns="" xmlns:a16="http://schemas.microsoft.com/office/drawing/2014/main" id="{21247240-8594-4AF8-8833-68B71C6BF11F}"/>
              </a:ext>
            </a:extLst>
          </p:cNvPr>
          <p:cNvCxnSpPr>
            <a:cxnSpLocks/>
          </p:cNvCxnSpPr>
          <p:nvPr/>
        </p:nvCxnSpPr>
        <p:spPr>
          <a:xfrm>
            <a:off x="1256532" y="2763983"/>
            <a:ext cx="570422" cy="31195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4">
            <a:extLst>
              <a:ext uri="{FF2B5EF4-FFF2-40B4-BE49-F238E27FC236}">
                <a16:creationId xmlns="" xmlns:a16="http://schemas.microsoft.com/office/drawing/2014/main" id="{7BBE0AF5-6E00-42E9-BB1D-8DCA4E6F75D4}"/>
              </a:ext>
            </a:extLst>
          </p:cNvPr>
          <p:cNvCxnSpPr>
            <a:cxnSpLocks/>
          </p:cNvCxnSpPr>
          <p:nvPr/>
        </p:nvCxnSpPr>
        <p:spPr>
          <a:xfrm>
            <a:off x="1256532" y="2743344"/>
            <a:ext cx="252263" cy="5890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7">
            <a:extLst>
              <a:ext uri="{FF2B5EF4-FFF2-40B4-BE49-F238E27FC236}">
                <a16:creationId xmlns="" xmlns:a16="http://schemas.microsoft.com/office/drawing/2014/main" id="{F977D71F-E1D5-4AFC-A399-1000E1688AF3}"/>
              </a:ext>
            </a:extLst>
          </p:cNvPr>
          <p:cNvCxnSpPr>
            <a:cxnSpLocks/>
          </p:cNvCxnSpPr>
          <p:nvPr/>
        </p:nvCxnSpPr>
        <p:spPr>
          <a:xfrm>
            <a:off x="1256532" y="2758166"/>
            <a:ext cx="504527" cy="5742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7">
            <a:extLst>
              <a:ext uri="{FF2B5EF4-FFF2-40B4-BE49-F238E27FC236}">
                <a16:creationId xmlns="" xmlns:a16="http://schemas.microsoft.com/office/drawing/2014/main" id="{F977D71F-E1D5-4AFC-A399-1000E1688AF3}"/>
              </a:ext>
            </a:extLst>
          </p:cNvPr>
          <p:cNvCxnSpPr>
            <a:cxnSpLocks/>
          </p:cNvCxnSpPr>
          <p:nvPr/>
        </p:nvCxnSpPr>
        <p:spPr>
          <a:xfrm>
            <a:off x="3766915" y="2652879"/>
            <a:ext cx="638831" cy="1111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3">
            <a:extLst>
              <a:ext uri="{FF2B5EF4-FFF2-40B4-BE49-F238E27FC236}">
                <a16:creationId xmlns="" xmlns:a16="http://schemas.microsoft.com/office/drawing/2014/main" id="{EC03A304-E4C8-4B6D-90BA-69B625F18B96}"/>
              </a:ext>
            </a:extLst>
          </p:cNvPr>
          <p:cNvCxnSpPr>
            <a:cxnSpLocks/>
          </p:cNvCxnSpPr>
          <p:nvPr/>
        </p:nvCxnSpPr>
        <p:spPr>
          <a:xfrm flipV="1">
            <a:off x="3792682" y="3035268"/>
            <a:ext cx="529942" cy="372952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44">
            <a:extLst>
              <a:ext uri="{FF2B5EF4-FFF2-40B4-BE49-F238E27FC236}">
                <a16:creationId xmlns="" xmlns:a16="http://schemas.microsoft.com/office/drawing/2014/main" id="{C65B6069-71B5-4468-9583-15C81306ACEC}"/>
              </a:ext>
            </a:extLst>
          </p:cNvPr>
          <p:cNvSpPr txBox="1"/>
          <p:nvPr/>
        </p:nvSpPr>
        <p:spPr>
          <a:xfrm rot="508001">
            <a:off x="3453036" y="3385036"/>
            <a:ext cx="1318951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040"/>
            <a:r>
              <a:rPr lang="en-US" sz="1600" dirty="0">
                <a:solidFill>
                  <a:srgbClr val="FFFFFF"/>
                </a:solidFill>
              </a:rPr>
              <a:t>Lower vector</a:t>
            </a:r>
            <a:endParaRPr lang="ru-RU" sz="1600" dirty="0">
              <a:solidFill>
                <a:srgbClr val="FFFFFF"/>
              </a:solidFill>
            </a:endParaRPr>
          </a:p>
        </p:txBody>
      </p:sp>
      <p:cxnSp>
        <p:nvCxnSpPr>
          <p:cNvPr id="35" name="Straight Arrow Connector 33">
            <a:extLst>
              <a:ext uri="{FF2B5EF4-FFF2-40B4-BE49-F238E27FC236}">
                <a16:creationId xmlns="" xmlns:a16="http://schemas.microsoft.com/office/drawing/2014/main" id="{EC03A304-E4C8-4B6D-90BA-69B625F18B96}"/>
              </a:ext>
            </a:extLst>
          </p:cNvPr>
          <p:cNvCxnSpPr>
            <a:cxnSpLocks/>
          </p:cNvCxnSpPr>
          <p:nvPr/>
        </p:nvCxnSpPr>
        <p:spPr>
          <a:xfrm flipV="1">
            <a:off x="3791349" y="3200400"/>
            <a:ext cx="603605" cy="195886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6">
            <a:extLst>
              <a:ext uri="{FF2B5EF4-FFF2-40B4-BE49-F238E27FC236}">
                <a16:creationId xmlns="" xmlns:a16="http://schemas.microsoft.com/office/drawing/2014/main" id="{2438605A-64DA-4FCB-BACC-F0423905B8DA}"/>
              </a:ext>
            </a:extLst>
          </p:cNvPr>
          <p:cNvCxnSpPr>
            <a:cxnSpLocks/>
          </p:cNvCxnSpPr>
          <p:nvPr/>
        </p:nvCxnSpPr>
        <p:spPr>
          <a:xfrm>
            <a:off x="3756118" y="3396286"/>
            <a:ext cx="732362" cy="55626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27">
            <a:extLst>
              <a:ext uri="{FF2B5EF4-FFF2-40B4-BE49-F238E27FC236}">
                <a16:creationId xmlns="" xmlns:a16="http://schemas.microsoft.com/office/drawing/2014/main" id="{F977D71F-E1D5-4AFC-A399-1000E1688AF3}"/>
              </a:ext>
            </a:extLst>
          </p:cNvPr>
          <p:cNvCxnSpPr>
            <a:cxnSpLocks/>
          </p:cNvCxnSpPr>
          <p:nvPr/>
        </p:nvCxnSpPr>
        <p:spPr>
          <a:xfrm>
            <a:off x="3756526" y="2632099"/>
            <a:ext cx="566098" cy="40316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43">
            <a:extLst>
              <a:ext uri="{FF2B5EF4-FFF2-40B4-BE49-F238E27FC236}">
                <a16:creationId xmlns="" xmlns:a16="http://schemas.microsoft.com/office/drawing/2014/main" id="{324C523C-203B-4DB4-A23A-CA25FDDEA991}"/>
              </a:ext>
            </a:extLst>
          </p:cNvPr>
          <p:cNvSpPr txBox="1"/>
          <p:nvPr/>
        </p:nvSpPr>
        <p:spPr>
          <a:xfrm rot="727622">
            <a:off x="3501070" y="2410251"/>
            <a:ext cx="1309782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040"/>
            <a:r>
              <a:rPr lang="en-US" sz="1600" dirty="0">
                <a:solidFill>
                  <a:srgbClr val="FFFFFF"/>
                </a:solidFill>
              </a:rPr>
              <a:t>Upper vector</a:t>
            </a:r>
            <a:endParaRPr lang="ru-RU" sz="1600" dirty="0">
              <a:solidFill>
                <a:srgbClr val="FFFFFF"/>
              </a:solidFill>
            </a:endParaRPr>
          </a:p>
        </p:txBody>
      </p:sp>
      <p:cxnSp>
        <p:nvCxnSpPr>
          <p:cNvPr id="40" name="Straight Arrow Connector 27">
            <a:extLst>
              <a:ext uri="{FF2B5EF4-FFF2-40B4-BE49-F238E27FC236}">
                <a16:creationId xmlns="" xmlns:a16="http://schemas.microsoft.com/office/drawing/2014/main" id="{F977D71F-E1D5-4AFC-A399-1000E1688AF3}"/>
              </a:ext>
            </a:extLst>
          </p:cNvPr>
          <p:cNvCxnSpPr>
            <a:cxnSpLocks/>
          </p:cNvCxnSpPr>
          <p:nvPr/>
        </p:nvCxnSpPr>
        <p:spPr>
          <a:xfrm>
            <a:off x="3756526" y="2611317"/>
            <a:ext cx="243974" cy="5890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355546" y="4479512"/>
            <a:ext cx="2815688" cy="280281"/>
          </a:xfrm>
          <a:prstGeom prst="rect">
            <a:avLst/>
          </a:prstGeom>
          <a:noFill/>
        </p:spPr>
        <p:txBody>
          <a:bodyPr wrap="square" lIns="64141" tIns="32081" rIns="64141" bIns="32081" rtlCol="0">
            <a:spAutoFit/>
          </a:bodyPr>
          <a:lstStyle/>
          <a:p>
            <a:pPr defTabSz="684071"/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ART FILLER</a:t>
            </a:r>
            <a:r>
              <a:rPr lang="fr-FR" sz="1400" baseline="30000" dirty="0">
                <a:solidFill>
                  <a:srgbClr val="1D1D1B"/>
                </a:solidFill>
                <a:latin typeface="DINPro-Light" panose="02000504040000020003"/>
              </a:rPr>
              <a:t>®</a:t>
            </a:r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 Fine Lines 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3304237" y="4230122"/>
            <a:ext cx="2815688" cy="280281"/>
          </a:xfrm>
          <a:prstGeom prst="rect">
            <a:avLst/>
          </a:prstGeom>
          <a:noFill/>
        </p:spPr>
        <p:txBody>
          <a:bodyPr wrap="square" lIns="64141" tIns="32081" rIns="64141" bIns="32081" rtlCol="0">
            <a:spAutoFit/>
          </a:bodyPr>
          <a:lstStyle/>
          <a:p>
            <a:pPr defTabSz="684071"/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NCTF</a:t>
            </a:r>
            <a:r>
              <a:rPr lang="fr-FR" sz="1400" baseline="30000" dirty="0">
                <a:solidFill>
                  <a:srgbClr val="1D1D1B"/>
                </a:solidFill>
                <a:latin typeface="DINPro-Light" panose="02000504040000020003"/>
              </a:rPr>
              <a:t>®</a:t>
            </a:r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 135HA      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3306573" y="4458725"/>
            <a:ext cx="2815688" cy="280281"/>
          </a:xfrm>
          <a:prstGeom prst="rect">
            <a:avLst/>
          </a:prstGeom>
          <a:noFill/>
        </p:spPr>
        <p:txBody>
          <a:bodyPr wrap="square" lIns="64141" tIns="32081" rIns="64141" bIns="32081" rtlCol="0">
            <a:spAutoFit/>
          </a:bodyPr>
          <a:lstStyle/>
          <a:p>
            <a:pPr defTabSz="684071"/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ART FILLER</a:t>
            </a:r>
            <a:r>
              <a:rPr lang="fr-FR" sz="1400" baseline="30000" dirty="0">
                <a:solidFill>
                  <a:srgbClr val="1D1D1B"/>
                </a:solidFill>
                <a:latin typeface="DINPro-Light" panose="02000504040000020003"/>
              </a:rPr>
              <a:t>®</a:t>
            </a:r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 Fine Lines  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55546" y="4240521"/>
            <a:ext cx="2815688" cy="280281"/>
          </a:xfrm>
          <a:prstGeom prst="rect">
            <a:avLst/>
          </a:prstGeom>
          <a:noFill/>
        </p:spPr>
        <p:txBody>
          <a:bodyPr wrap="square" lIns="64141" tIns="32081" rIns="64141" bIns="32081" rtlCol="0">
            <a:spAutoFit/>
          </a:bodyPr>
          <a:lstStyle/>
          <a:p>
            <a:pPr defTabSz="684071"/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NCTF</a:t>
            </a:r>
            <a:r>
              <a:rPr lang="fr-FR" sz="1400" baseline="30000" dirty="0">
                <a:solidFill>
                  <a:srgbClr val="1D1D1B"/>
                </a:solidFill>
                <a:latin typeface="DINPro-Light" panose="02000504040000020003"/>
              </a:rPr>
              <a:t>®</a:t>
            </a:r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 135HA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6319939" y="4188560"/>
            <a:ext cx="2815688" cy="280281"/>
          </a:xfrm>
          <a:prstGeom prst="rect">
            <a:avLst/>
          </a:prstGeom>
          <a:noFill/>
        </p:spPr>
        <p:txBody>
          <a:bodyPr wrap="square" lIns="64141" tIns="32081" rIns="64141" bIns="32081" rtlCol="0">
            <a:spAutoFit/>
          </a:bodyPr>
          <a:lstStyle/>
          <a:p>
            <a:pPr defTabSz="684071"/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ART FILLER</a:t>
            </a:r>
            <a:r>
              <a:rPr lang="fr-FR" sz="1400" baseline="30000" dirty="0">
                <a:solidFill>
                  <a:srgbClr val="1D1D1B"/>
                </a:solidFill>
                <a:latin typeface="DINPro-Light" panose="02000504040000020003"/>
              </a:rPr>
              <a:t>®</a:t>
            </a:r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 Universal 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317605" y="4406771"/>
            <a:ext cx="2815688" cy="280281"/>
          </a:xfrm>
          <a:prstGeom prst="rect">
            <a:avLst/>
          </a:prstGeom>
          <a:noFill/>
        </p:spPr>
        <p:txBody>
          <a:bodyPr wrap="square" lIns="64141" tIns="32081" rIns="64141" bIns="32081" rtlCol="0">
            <a:spAutoFit/>
          </a:bodyPr>
          <a:lstStyle/>
          <a:p>
            <a:pPr defTabSz="684071"/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NCTF</a:t>
            </a:r>
            <a:r>
              <a:rPr lang="fr-FR" sz="1400" baseline="30000" dirty="0">
                <a:solidFill>
                  <a:srgbClr val="1D1D1B"/>
                </a:solidFill>
                <a:latin typeface="DINPro-Light" panose="02000504040000020003"/>
              </a:rPr>
              <a:t>®</a:t>
            </a:r>
            <a:r>
              <a:rPr lang="fr-FR" sz="1400" dirty="0">
                <a:solidFill>
                  <a:srgbClr val="1D1D1B"/>
                </a:solidFill>
                <a:latin typeface="DINPro-Light" panose="02000504040000020003"/>
              </a:rPr>
              <a:t> 135HA   </a:t>
            </a:r>
          </a:p>
        </p:txBody>
      </p:sp>
    </p:spTree>
    <p:extLst>
      <p:ext uri="{BB962C8B-B14F-4D97-AF65-F5344CB8AC3E}">
        <p14:creationId xmlns:p14="http://schemas.microsoft.com/office/powerpoint/2010/main" val="30819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BIONUTRILIFT </a:t>
            </a:r>
            <a:r>
              <a:rPr lang="fr-FR" dirty="0" smtClean="0"/>
              <a:t>PORTFOLIO </a:t>
            </a:r>
            <a:br>
              <a:rPr lang="fr-FR" dirty="0" smtClean="0"/>
            </a:br>
            <a:r>
              <a:rPr lang="fr-FR" dirty="0" smtClean="0"/>
              <a:t>BASIC</a:t>
            </a:r>
            <a:r>
              <a:rPr lang="fr-FR" dirty="0"/>
              <a:t>: ART FILLER FINE LINES+ NCTF</a:t>
            </a: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39515"/>
              </p:ext>
            </p:extLst>
          </p:nvPr>
        </p:nvGraphicFramePr>
        <p:xfrm>
          <a:off x="3477491" y="1900958"/>
          <a:ext cx="536517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582"/>
                <a:gridCol w="1214005"/>
                <a:gridCol w="1529195"/>
                <a:gridCol w="1153391"/>
              </a:tblGrid>
              <a:tr h="297180">
                <a:tc rowSpan="2">
                  <a:txBody>
                    <a:bodyPr/>
                    <a:lstStyle/>
                    <a:p>
                      <a:r>
                        <a:rPr lang="fr-FR" sz="1500" b="0" dirty="0" smtClean="0"/>
                        <a:t>BIONUTRILIFT BASIC</a:t>
                      </a:r>
                    </a:p>
                  </a:txBody>
                  <a:tcPr marL="68580" marR="68580" marT="34290" marB="3429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0" dirty="0" smtClean="0">
                          <a:solidFill>
                            <a:schemeClr val="bg1"/>
                          </a:solidFill>
                        </a:rPr>
                        <a:t>VECTORS</a:t>
                      </a:r>
                      <a:endParaRPr lang="fr-FR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0" dirty="0" smtClean="0">
                          <a:solidFill>
                            <a:schemeClr val="bg1"/>
                          </a:solidFill>
                        </a:rPr>
                        <a:t>PER SIDE </a:t>
                      </a:r>
                      <a:endParaRPr lang="fr-FR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0" dirty="0" smtClean="0">
                          <a:solidFill>
                            <a:schemeClr val="bg1"/>
                          </a:solidFill>
                        </a:rPr>
                        <a:t>TOTAL </a:t>
                      </a:r>
                      <a:endParaRPr lang="fr-FR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/>
                        <a:t>UPPER</a:t>
                      </a:r>
                      <a:endParaRPr lang="fr-FR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/>
                        <a:t>Fine </a:t>
                      </a:r>
                      <a:r>
                        <a:rPr lang="fr-FR" sz="1200" b="0" dirty="0" err="1" smtClean="0"/>
                        <a:t>lines</a:t>
                      </a:r>
                      <a:r>
                        <a:rPr lang="fr-FR" sz="1200" b="0" dirty="0" smtClean="0"/>
                        <a:t> ½ ml  + NCTF 1/2 VIAL</a:t>
                      </a:r>
                      <a:endParaRPr lang="fr-FR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/>
                        <a:t>1ml Fine</a:t>
                      </a:r>
                      <a:r>
                        <a:rPr lang="fr-FR" sz="1200" b="0" baseline="0" dirty="0" smtClean="0"/>
                        <a:t> Lines</a:t>
                      </a:r>
                      <a:endParaRPr lang="fr-FR" sz="1200" b="0" dirty="0" smtClean="0"/>
                    </a:p>
                    <a:p>
                      <a:r>
                        <a:rPr lang="fr-FR" sz="1200" b="0" dirty="0" smtClean="0"/>
                        <a:t>3ml NCTF </a:t>
                      </a:r>
                      <a:endParaRPr lang="fr-FR" sz="1200" b="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9" t="10033" r="36499" b="19408"/>
          <a:stretch/>
        </p:blipFill>
        <p:spPr bwMode="auto">
          <a:xfrm>
            <a:off x="-4554" y="1556680"/>
            <a:ext cx="3182545" cy="298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1">
            <a:extLst>
              <a:ext uri="{FF2B5EF4-FFF2-40B4-BE49-F238E27FC236}">
                <a16:creationId xmlns="" xmlns:a16="http://schemas.microsoft.com/office/drawing/2014/main" id="{21247240-8594-4AF8-8833-68B71C6BF11F}"/>
              </a:ext>
            </a:extLst>
          </p:cNvPr>
          <p:cNvCxnSpPr>
            <a:cxnSpLocks/>
          </p:cNvCxnSpPr>
          <p:nvPr/>
        </p:nvCxnSpPr>
        <p:spPr>
          <a:xfrm>
            <a:off x="2000250" y="2823210"/>
            <a:ext cx="731520" cy="42291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4">
            <a:extLst>
              <a:ext uri="{FF2B5EF4-FFF2-40B4-BE49-F238E27FC236}">
                <a16:creationId xmlns="" xmlns:a16="http://schemas.microsoft.com/office/drawing/2014/main" id="{7BBE0AF5-6E00-42E9-BB1D-8DCA4E6F75D4}"/>
              </a:ext>
            </a:extLst>
          </p:cNvPr>
          <p:cNvCxnSpPr>
            <a:cxnSpLocks/>
          </p:cNvCxnSpPr>
          <p:nvPr/>
        </p:nvCxnSpPr>
        <p:spPr>
          <a:xfrm>
            <a:off x="2004690" y="2784907"/>
            <a:ext cx="372750" cy="9069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27">
            <a:extLst>
              <a:ext uri="{FF2B5EF4-FFF2-40B4-BE49-F238E27FC236}">
                <a16:creationId xmlns="" xmlns:a16="http://schemas.microsoft.com/office/drawing/2014/main" id="{F977D71F-E1D5-4AFC-A399-1000E1688AF3}"/>
              </a:ext>
            </a:extLst>
          </p:cNvPr>
          <p:cNvCxnSpPr>
            <a:cxnSpLocks/>
          </p:cNvCxnSpPr>
          <p:nvPr/>
        </p:nvCxnSpPr>
        <p:spPr>
          <a:xfrm>
            <a:off x="1994299" y="2799729"/>
            <a:ext cx="647070" cy="79760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3">
            <a:extLst>
              <a:ext uri="{FF2B5EF4-FFF2-40B4-BE49-F238E27FC236}">
                <a16:creationId xmlns="" xmlns:a16="http://schemas.microsoft.com/office/drawing/2014/main" id="{324C523C-203B-4DB4-A23A-CA25FDDEA991}"/>
              </a:ext>
            </a:extLst>
          </p:cNvPr>
          <p:cNvSpPr txBox="1"/>
          <p:nvPr/>
        </p:nvSpPr>
        <p:spPr>
          <a:xfrm rot="1734899">
            <a:off x="1301294" y="2486045"/>
            <a:ext cx="1458044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4040"/>
            <a:r>
              <a:rPr lang="en-US" sz="1600" dirty="0">
                <a:solidFill>
                  <a:srgbClr val="FFFFFF"/>
                </a:solidFill>
              </a:rPr>
              <a:t>Upper vector</a:t>
            </a:r>
            <a:endParaRPr lang="ru-RU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4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BIONUTRILIFT </a:t>
            </a:r>
            <a:r>
              <a:rPr lang="fr-FR" dirty="0" smtClean="0"/>
              <a:t>PORTFOLIO </a:t>
            </a:r>
            <a:br>
              <a:rPr lang="fr-FR" dirty="0" smtClean="0"/>
            </a:br>
            <a:r>
              <a:rPr lang="fr-FR" dirty="0" smtClean="0"/>
              <a:t>BASIC DUO : </a:t>
            </a:r>
            <a:r>
              <a:rPr lang="fr-FR" dirty="0"/>
              <a:t>ART FILLER FINE LINES+ NCTF</a:t>
            </a:r>
          </a:p>
        </p:txBody>
      </p:sp>
      <p:grpSp>
        <p:nvGrpSpPr>
          <p:cNvPr id="3" name="Group 42">
            <a:extLst>
              <a:ext uri="{FF2B5EF4-FFF2-40B4-BE49-F238E27FC236}">
                <a16:creationId xmlns="" xmlns:a16="http://schemas.microsoft.com/office/drawing/2014/main" id="{F136184C-0C81-4C63-96CC-8325A5F7669D}"/>
              </a:ext>
            </a:extLst>
          </p:cNvPr>
          <p:cNvGrpSpPr/>
          <p:nvPr/>
        </p:nvGrpSpPr>
        <p:grpSpPr>
          <a:xfrm>
            <a:off x="395536" y="1541278"/>
            <a:ext cx="3042435" cy="3081088"/>
            <a:chOff x="5922033" y="1520496"/>
            <a:chExt cx="3042435" cy="308108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4853720-C051-4FA0-94BB-643A5B569B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47" t="30864" r="39922" b="28553"/>
            <a:stretch/>
          </p:blipFill>
          <p:spPr bwMode="auto">
            <a:xfrm>
              <a:off x="5922033" y="1520496"/>
              <a:ext cx="3042435" cy="3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5" name="Group 41">
              <a:extLst>
                <a:ext uri="{FF2B5EF4-FFF2-40B4-BE49-F238E27FC236}">
                  <a16:creationId xmlns="" xmlns:a16="http://schemas.microsoft.com/office/drawing/2014/main" id="{CBB57D12-2BC3-4E0B-9FD7-237049D62A0A}"/>
                </a:ext>
              </a:extLst>
            </p:cNvPr>
            <p:cNvGrpSpPr/>
            <p:nvPr/>
          </p:nvGrpSpPr>
          <p:grpSpPr>
            <a:xfrm>
              <a:off x="6178436" y="2339882"/>
              <a:ext cx="1942789" cy="2028711"/>
              <a:chOff x="6178436" y="2339882"/>
              <a:chExt cx="1942789" cy="2028711"/>
            </a:xfrm>
          </p:grpSpPr>
          <p:cxnSp>
            <p:nvCxnSpPr>
              <p:cNvPr id="6" name="Straight Arrow Connector 39">
                <a:extLst>
                  <a:ext uri="{FF2B5EF4-FFF2-40B4-BE49-F238E27FC236}">
                    <a16:creationId xmlns="" xmlns:a16="http://schemas.microsoft.com/office/drawing/2014/main" id="{2256F809-CE44-4941-8EC0-0C396F4FE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1989" y="3739615"/>
                <a:ext cx="1179179" cy="427694"/>
              </a:xfrm>
              <a:prstGeom prst="straightConnector1">
                <a:avLst/>
              </a:prstGeom>
              <a:ln w="12700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40">
                <a:extLst>
                  <a:ext uri="{FF2B5EF4-FFF2-40B4-BE49-F238E27FC236}">
                    <a16:creationId xmlns="" xmlns:a16="http://schemas.microsoft.com/office/drawing/2014/main" id="{7002322A-3731-44B1-9007-726EE72C9C9B}"/>
                  </a:ext>
                </a:extLst>
              </p:cNvPr>
              <p:cNvGrpSpPr/>
              <p:nvPr/>
            </p:nvGrpSpPr>
            <p:grpSpPr>
              <a:xfrm>
                <a:off x="6178436" y="2339882"/>
                <a:ext cx="1942789" cy="2028711"/>
                <a:chOff x="6178436" y="2339882"/>
                <a:chExt cx="1942789" cy="2028711"/>
              </a:xfrm>
            </p:grpSpPr>
            <p:cxnSp>
              <p:nvCxnSpPr>
                <p:cNvPr id="8" name="Straight Arrow Connector 6">
                  <a:extLst>
                    <a:ext uri="{FF2B5EF4-FFF2-40B4-BE49-F238E27FC236}">
                      <a16:creationId xmlns="" xmlns:a16="http://schemas.microsoft.com/office/drawing/2014/main" id="{AA780AAD-20FB-4978-B1B4-B42768344437}"/>
                    </a:ext>
                  </a:extLst>
                </p:cNvPr>
                <p:cNvCxnSpPr/>
                <p:nvPr/>
              </p:nvCxnSpPr>
              <p:spPr>
                <a:xfrm>
                  <a:off x="6804248" y="2427734"/>
                  <a:ext cx="1080120" cy="504056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21">
                  <a:extLst>
                    <a:ext uri="{FF2B5EF4-FFF2-40B4-BE49-F238E27FC236}">
                      <a16:creationId xmlns="" xmlns:a16="http://schemas.microsoft.com/office/drawing/2014/main" id="{21247240-8594-4AF8-8833-68B71C6BF1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04248" y="2427734"/>
                  <a:ext cx="997341" cy="798412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24">
                  <a:extLst>
                    <a:ext uri="{FF2B5EF4-FFF2-40B4-BE49-F238E27FC236}">
                      <a16:creationId xmlns="" xmlns:a16="http://schemas.microsoft.com/office/drawing/2014/main" id="{7BBE0AF5-6E00-42E9-BB1D-8DCA4E6F75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04248" y="2432655"/>
                  <a:ext cx="726920" cy="1005804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27">
                  <a:extLst>
                    <a:ext uri="{FF2B5EF4-FFF2-40B4-BE49-F238E27FC236}">
                      <a16:creationId xmlns="" xmlns:a16="http://schemas.microsoft.com/office/drawing/2014/main" id="{F977D71F-E1D5-4AFC-A399-1000E1688A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04248" y="2427734"/>
                  <a:ext cx="363460" cy="1152128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33">
                  <a:extLst>
                    <a:ext uri="{FF2B5EF4-FFF2-40B4-BE49-F238E27FC236}">
                      <a16:creationId xmlns="" xmlns:a16="http://schemas.microsoft.com/office/drawing/2014/main" id="{EC03A304-E4C8-4B6D-90BA-69B625F18B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7872" y="3105531"/>
                  <a:ext cx="1085378" cy="596950"/>
                </a:xfrm>
                <a:prstGeom prst="straightConnector1">
                  <a:avLst/>
                </a:prstGeom>
                <a:ln w="12700"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34">
                  <a:extLst>
                    <a:ext uri="{FF2B5EF4-FFF2-40B4-BE49-F238E27FC236}">
                      <a16:creationId xmlns="" xmlns:a16="http://schemas.microsoft.com/office/drawing/2014/main" id="{DA4B048A-CB45-4830-B1F7-D5E13B8DC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1989" y="3467313"/>
                  <a:ext cx="1091261" cy="263626"/>
                </a:xfrm>
                <a:prstGeom prst="straightConnector1">
                  <a:avLst/>
                </a:prstGeom>
                <a:ln w="12700"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36">
                  <a:extLst>
                    <a:ext uri="{FF2B5EF4-FFF2-40B4-BE49-F238E27FC236}">
                      <a16:creationId xmlns="" xmlns:a16="http://schemas.microsoft.com/office/drawing/2014/main" id="{2438605A-64DA-4FCB-BACC-F0423905B8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51989" y="3739615"/>
                  <a:ext cx="1179179" cy="38788"/>
                </a:xfrm>
                <a:prstGeom prst="straightConnector1">
                  <a:avLst/>
                </a:prstGeom>
                <a:ln w="12700"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43">
                  <a:extLst>
                    <a:ext uri="{FF2B5EF4-FFF2-40B4-BE49-F238E27FC236}">
                      <a16:creationId xmlns="" xmlns:a16="http://schemas.microsoft.com/office/drawing/2014/main" id="{324C523C-203B-4DB4-A23A-CA25FDDEA991}"/>
                    </a:ext>
                  </a:extLst>
                </p:cNvPr>
                <p:cNvSpPr txBox="1"/>
                <p:nvPr/>
              </p:nvSpPr>
              <p:spPr>
                <a:xfrm rot="1471126">
                  <a:off x="6765276" y="2339882"/>
                  <a:ext cx="13559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040"/>
                  <a:r>
                    <a:rPr lang="en-US" sz="1600" dirty="0">
                      <a:solidFill>
                        <a:srgbClr val="FFFFFF"/>
                      </a:solidFill>
                    </a:rPr>
                    <a:t>Upper vector</a:t>
                  </a:r>
                  <a:endParaRPr lang="ru-RU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" name="TextBox 44">
                  <a:extLst>
                    <a:ext uri="{FF2B5EF4-FFF2-40B4-BE49-F238E27FC236}">
                      <a16:creationId xmlns="" xmlns:a16="http://schemas.microsoft.com/office/drawing/2014/main" id="{C65B6069-71B5-4468-9583-15C81306ACEC}"/>
                    </a:ext>
                  </a:extLst>
                </p:cNvPr>
                <p:cNvSpPr txBox="1"/>
                <p:nvPr/>
              </p:nvSpPr>
              <p:spPr>
                <a:xfrm rot="1241633">
                  <a:off x="6178436" y="4030039"/>
                  <a:ext cx="1365117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defTabSz="914040"/>
                  <a:r>
                    <a:rPr lang="en-US" sz="1600" dirty="0">
                      <a:solidFill>
                        <a:srgbClr val="FFFFFF"/>
                      </a:solidFill>
                    </a:rPr>
                    <a:t>Lower vector</a:t>
                  </a:r>
                  <a:endParaRPr lang="ru-RU" sz="16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854924"/>
              </p:ext>
            </p:extLst>
          </p:nvPr>
        </p:nvGraphicFramePr>
        <p:xfrm>
          <a:off x="3487881" y="2283718"/>
          <a:ext cx="536517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582"/>
                <a:gridCol w="1214005"/>
                <a:gridCol w="1425868"/>
                <a:gridCol w="1256718"/>
              </a:tblGrid>
              <a:tr h="297180">
                <a:tc rowSpan="2">
                  <a:txBody>
                    <a:bodyPr/>
                    <a:lstStyle/>
                    <a:p>
                      <a:r>
                        <a:rPr lang="fr-FR" sz="1500" b="1" dirty="0" smtClean="0"/>
                        <a:t>BIONUTRILIFT BASIC </a:t>
                      </a:r>
                      <a:r>
                        <a:rPr lang="fr-FR" sz="1500" b="1" dirty="0" smtClean="0">
                          <a:solidFill>
                            <a:srgbClr val="FF0000"/>
                          </a:solidFill>
                        </a:rPr>
                        <a:t>DUO</a:t>
                      </a:r>
                    </a:p>
                  </a:txBody>
                  <a:tcPr marL="68580" marR="68580" marT="34290" marB="3429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VECTORS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PER SIDE 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TOTAL 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UPPER</a:t>
                      </a:r>
                    </a:p>
                    <a:p>
                      <a:r>
                        <a:rPr lang="fr-FR" sz="1200" dirty="0" smtClean="0"/>
                        <a:t>LOWER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Fine </a:t>
                      </a:r>
                      <a:r>
                        <a:rPr lang="fr-FR" sz="1200" dirty="0" err="1" smtClean="0"/>
                        <a:t>lines</a:t>
                      </a:r>
                      <a:r>
                        <a:rPr lang="fr-FR" sz="1200" dirty="0" smtClean="0"/>
                        <a:t> 1 ml  + NCTF 1 VIAL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 ml Fine Lines</a:t>
                      </a:r>
                    </a:p>
                    <a:p>
                      <a:r>
                        <a:rPr lang="fr-FR" sz="1200" dirty="0" smtClean="0"/>
                        <a:t>6 ml NCTF 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75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2" t="35938" r="41958" b="22098"/>
          <a:stretch/>
        </p:blipFill>
        <p:spPr bwMode="auto">
          <a:xfrm>
            <a:off x="176646" y="1415143"/>
            <a:ext cx="3241964" cy="334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r>
              <a:rPr lang="fr-FR" dirty="0"/>
              <a:t>BIONUTRILIFT PORTFOLIO </a:t>
            </a:r>
            <a:br>
              <a:rPr lang="fr-FR" dirty="0"/>
            </a:br>
            <a:r>
              <a:rPr lang="fr-FR" dirty="0" smtClean="0"/>
              <a:t> FORTE : </a:t>
            </a:r>
            <a:r>
              <a:rPr lang="fr-FR" dirty="0"/>
              <a:t>ART FILLER UNIVERSAL+ NCTF</a:t>
            </a:r>
          </a:p>
        </p:txBody>
      </p:sp>
      <p:grpSp>
        <p:nvGrpSpPr>
          <p:cNvPr id="7" name="Group 40">
            <a:extLst>
              <a:ext uri="{FF2B5EF4-FFF2-40B4-BE49-F238E27FC236}">
                <a16:creationId xmlns="" xmlns:a16="http://schemas.microsoft.com/office/drawing/2014/main" id="{7002322A-3731-44B1-9007-726EE72C9C9B}"/>
              </a:ext>
            </a:extLst>
          </p:cNvPr>
          <p:cNvGrpSpPr/>
          <p:nvPr/>
        </p:nvGrpSpPr>
        <p:grpSpPr>
          <a:xfrm>
            <a:off x="1278877" y="2329491"/>
            <a:ext cx="1355949" cy="1239980"/>
            <a:chOff x="6765276" y="2339882"/>
            <a:chExt cx="1355949" cy="1239980"/>
          </a:xfrm>
        </p:grpSpPr>
        <p:cxnSp>
          <p:nvCxnSpPr>
            <p:cNvPr id="8" name="Straight Arrow Connector 6">
              <a:extLst>
                <a:ext uri="{FF2B5EF4-FFF2-40B4-BE49-F238E27FC236}">
                  <a16:creationId xmlns="" xmlns:a16="http://schemas.microsoft.com/office/drawing/2014/main" id="{AA780AAD-20FB-4978-B1B4-B42768344437}"/>
                </a:ext>
              </a:extLst>
            </p:cNvPr>
            <p:cNvCxnSpPr/>
            <p:nvPr/>
          </p:nvCxnSpPr>
          <p:spPr>
            <a:xfrm>
              <a:off x="6804248" y="2427734"/>
              <a:ext cx="1080120" cy="504056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21">
              <a:extLst>
                <a:ext uri="{FF2B5EF4-FFF2-40B4-BE49-F238E27FC236}">
                  <a16:creationId xmlns="" xmlns:a16="http://schemas.microsoft.com/office/drawing/2014/main" id="{21247240-8594-4AF8-8833-68B71C6BF11F}"/>
                </a:ext>
              </a:extLst>
            </p:cNvPr>
            <p:cNvCxnSpPr>
              <a:cxnSpLocks/>
            </p:cNvCxnSpPr>
            <p:nvPr/>
          </p:nvCxnSpPr>
          <p:spPr>
            <a:xfrm>
              <a:off x="6804248" y="2427734"/>
              <a:ext cx="997341" cy="798412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24">
              <a:extLst>
                <a:ext uri="{FF2B5EF4-FFF2-40B4-BE49-F238E27FC236}">
                  <a16:creationId xmlns="" xmlns:a16="http://schemas.microsoft.com/office/drawing/2014/main" id="{7BBE0AF5-6E00-42E9-BB1D-8DCA4E6F75D4}"/>
                </a:ext>
              </a:extLst>
            </p:cNvPr>
            <p:cNvCxnSpPr>
              <a:cxnSpLocks/>
            </p:cNvCxnSpPr>
            <p:nvPr/>
          </p:nvCxnSpPr>
          <p:spPr>
            <a:xfrm>
              <a:off x="6804248" y="2432655"/>
              <a:ext cx="726920" cy="1005804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27">
              <a:extLst>
                <a:ext uri="{FF2B5EF4-FFF2-40B4-BE49-F238E27FC236}">
                  <a16:creationId xmlns="" xmlns:a16="http://schemas.microsoft.com/office/drawing/2014/main" id="{F977D71F-E1D5-4AFC-A399-1000E16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6804248" y="2427734"/>
              <a:ext cx="363460" cy="115212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43">
              <a:extLst>
                <a:ext uri="{FF2B5EF4-FFF2-40B4-BE49-F238E27FC236}">
                  <a16:creationId xmlns="" xmlns:a16="http://schemas.microsoft.com/office/drawing/2014/main" id="{324C523C-203B-4DB4-A23A-CA25FDDEA991}"/>
                </a:ext>
              </a:extLst>
            </p:cNvPr>
            <p:cNvSpPr txBox="1"/>
            <p:nvPr/>
          </p:nvSpPr>
          <p:spPr>
            <a:xfrm rot="1471126">
              <a:off x="6765276" y="2339882"/>
              <a:ext cx="1355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40"/>
              <a:r>
                <a:rPr lang="en-US" sz="1600" dirty="0">
                  <a:solidFill>
                    <a:srgbClr val="FFFFFF"/>
                  </a:solidFill>
                </a:rPr>
                <a:t>Upper vector</a:t>
              </a:r>
              <a:endParaRPr lang="ru-RU" sz="1600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825362"/>
              </p:ext>
            </p:extLst>
          </p:nvPr>
        </p:nvGraphicFramePr>
        <p:xfrm>
          <a:off x="3622964" y="2108777"/>
          <a:ext cx="51573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282"/>
                <a:gridCol w="1039091"/>
                <a:gridCol w="1465118"/>
                <a:gridCol w="1298864"/>
              </a:tblGrid>
              <a:tr h="29718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BIONUTRILIFT </a:t>
                      </a:r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VECTORS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PER SIDE 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TOTAL 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422910"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/>
                        <a:t>FORTE</a:t>
                      </a:r>
                    </a:p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UPPER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Universal ½ ml  + NCTF 1/2 VIAL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1ml Universal</a:t>
                      </a:r>
                    </a:p>
                    <a:p>
                      <a:r>
                        <a:rPr lang="fr-FR" sz="1200" dirty="0" smtClean="0"/>
                        <a:t>3ml NCTF 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16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28352"/>
          <a:stretch/>
        </p:blipFill>
        <p:spPr>
          <a:xfrm rot="5400000">
            <a:off x="227239" y="1404152"/>
            <a:ext cx="3431720" cy="32004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BIONUTRILIFT </a:t>
            </a:r>
            <a:r>
              <a:rPr lang="fr-FR" dirty="0" smtClean="0"/>
              <a:t>PORTFOLIO 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FORTE : </a:t>
            </a:r>
            <a:r>
              <a:rPr lang="fr-FR" dirty="0"/>
              <a:t>ART FILLER UNIVERSAL+ NCTF</a:t>
            </a:r>
          </a:p>
        </p:txBody>
      </p:sp>
      <p:grpSp>
        <p:nvGrpSpPr>
          <p:cNvPr id="5" name="Group 41">
            <a:extLst>
              <a:ext uri="{FF2B5EF4-FFF2-40B4-BE49-F238E27FC236}">
                <a16:creationId xmlns="" xmlns:a16="http://schemas.microsoft.com/office/drawing/2014/main" id="{CBB57D12-2BC3-4E0B-9FD7-237049D62A0A}"/>
              </a:ext>
            </a:extLst>
          </p:cNvPr>
          <p:cNvGrpSpPr/>
          <p:nvPr/>
        </p:nvGrpSpPr>
        <p:grpSpPr>
          <a:xfrm>
            <a:off x="526706" y="2606312"/>
            <a:ext cx="1820940" cy="1686398"/>
            <a:chOff x="6185191" y="2494090"/>
            <a:chExt cx="1820940" cy="1686398"/>
          </a:xfrm>
        </p:grpSpPr>
        <p:cxnSp>
          <p:nvCxnSpPr>
            <p:cNvPr id="6" name="Straight Arrow Connector 39">
              <a:extLst>
                <a:ext uri="{FF2B5EF4-FFF2-40B4-BE49-F238E27FC236}">
                  <a16:creationId xmlns="" xmlns:a16="http://schemas.microsoft.com/office/drawing/2014/main" id="{2256F809-CE44-4941-8EC0-0C396F4FEF7A}"/>
                </a:ext>
              </a:extLst>
            </p:cNvPr>
            <p:cNvCxnSpPr>
              <a:cxnSpLocks/>
            </p:cNvCxnSpPr>
            <p:nvPr/>
          </p:nvCxnSpPr>
          <p:spPr>
            <a:xfrm>
              <a:off x="6351989" y="3739615"/>
              <a:ext cx="1179179" cy="427694"/>
            </a:xfrm>
            <a:prstGeom prst="straightConnector1">
              <a:avLst/>
            </a:prstGeom>
            <a:ln w="9525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40">
              <a:extLst>
                <a:ext uri="{FF2B5EF4-FFF2-40B4-BE49-F238E27FC236}">
                  <a16:creationId xmlns="" xmlns:a16="http://schemas.microsoft.com/office/drawing/2014/main" id="{7002322A-3731-44B1-9007-726EE72C9C9B}"/>
                </a:ext>
              </a:extLst>
            </p:cNvPr>
            <p:cNvGrpSpPr/>
            <p:nvPr/>
          </p:nvGrpSpPr>
          <p:grpSpPr>
            <a:xfrm>
              <a:off x="6185191" y="2494090"/>
              <a:ext cx="1820940" cy="1686398"/>
              <a:chOff x="6185191" y="2494090"/>
              <a:chExt cx="1820940" cy="1686398"/>
            </a:xfrm>
          </p:grpSpPr>
          <p:cxnSp>
            <p:nvCxnSpPr>
              <p:cNvPr id="8" name="Straight Arrow Connector 6">
                <a:extLst>
                  <a:ext uri="{FF2B5EF4-FFF2-40B4-BE49-F238E27FC236}">
                    <a16:creationId xmlns="" xmlns:a16="http://schemas.microsoft.com/office/drawing/2014/main" id="{AA780AAD-20FB-4978-B1B4-B42768344437}"/>
                  </a:ext>
                </a:extLst>
              </p:cNvPr>
              <p:cNvCxnSpPr/>
              <p:nvPr/>
            </p:nvCxnSpPr>
            <p:spPr>
              <a:xfrm>
                <a:off x="6507068" y="2656334"/>
                <a:ext cx="1460277" cy="271824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21">
                <a:extLst>
                  <a:ext uri="{FF2B5EF4-FFF2-40B4-BE49-F238E27FC236}">
                    <a16:creationId xmlns="" xmlns:a16="http://schemas.microsoft.com/office/drawing/2014/main" id="{21247240-8594-4AF8-8833-68B71C6BF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0025" y="2665269"/>
                <a:ext cx="1304196" cy="537209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24">
                <a:extLst>
                  <a:ext uri="{FF2B5EF4-FFF2-40B4-BE49-F238E27FC236}">
                    <a16:creationId xmlns="" xmlns:a16="http://schemas.microsoft.com/office/drawing/2014/main" id="{7BBE0AF5-6E00-42E9-BB1D-8DCA4E6F75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64218" y="2661255"/>
                <a:ext cx="980217" cy="662369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27">
                <a:extLst>
                  <a:ext uri="{FF2B5EF4-FFF2-40B4-BE49-F238E27FC236}">
                    <a16:creationId xmlns="" xmlns:a16="http://schemas.microsoft.com/office/drawing/2014/main" id="{F977D71F-E1D5-4AFC-A399-1000E1688A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50025" y="2699558"/>
                <a:ext cx="765810" cy="720090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33">
                <a:extLst>
                  <a:ext uri="{FF2B5EF4-FFF2-40B4-BE49-F238E27FC236}">
                    <a16:creationId xmlns="" xmlns:a16="http://schemas.microsoft.com/office/drawing/2014/main" id="{EC03A304-E4C8-4B6D-90BA-69B625F18B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7872" y="3105531"/>
                <a:ext cx="1085378" cy="596950"/>
              </a:xfrm>
              <a:prstGeom prst="straightConnector1">
                <a:avLst/>
              </a:prstGeom>
              <a:ln w="9525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34">
                <a:extLst>
                  <a:ext uri="{FF2B5EF4-FFF2-40B4-BE49-F238E27FC236}">
                    <a16:creationId xmlns="" xmlns:a16="http://schemas.microsoft.com/office/drawing/2014/main" id="{DA4B048A-CB45-4830-B1F7-D5E13B8DCB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1989" y="3467313"/>
                <a:ext cx="1091261" cy="263626"/>
              </a:xfrm>
              <a:prstGeom prst="straightConnector1">
                <a:avLst/>
              </a:prstGeom>
              <a:ln w="9525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36">
                <a:extLst>
                  <a:ext uri="{FF2B5EF4-FFF2-40B4-BE49-F238E27FC236}">
                    <a16:creationId xmlns="" xmlns:a16="http://schemas.microsoft.com/office/drawing/2014/main" id="{2438605A-64DA-4FCB-BACC-F0423905B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1989" y="3739615"/>
                <a:ext cx="1179179" cy="38788"/>
              </a:xfrm>
              <a:prstGeom prst="straightConnector1">
                <a:avLst/>
              </a:prstGeom>
              <a:ln w="9525"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43">
                <a:extLst>
                  <a:ext uri="{FF2B5EF4-FFF2-40B4-BE49-F238E27FC236}">
                    <a16:creationId xmlns="" xmlns:a16="http://schemas.microsoft.com/office/drawing/2014/main" id="{324C523C-203B-4DB4-A23A-CA25FDDEA991}"/>
                  </a:ext>
                </a:extLst>
              </p:cNvPr>
              <p:cNvSpPr txBox="1"/>
              <p:nvPr/>
            </p:nvSpPr>
            <p:spPr>
              <a:xfrm rot="685483">
                <a:off x="6650182" y="2494090"/>
                <a:ext cx="13559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040"/>
                <a:r>
                  <a:rPr lang="en-US" sz="1600" dirty="0">
                    <a:solidFill>
                      <a:srgbClr val="FFFFFF"/>
                    </a:solidFill>
                  </a:rPr>
                  <a:t>Upper vector</a:t>
                </a:r>
                <a:endParaRPr lang="ru-RU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TextBox 44">
                <a:extLst>
                  <a:ext uri="{FF2B5EF4-FFF2-40B4-BE49-F238E27FC236}">
                    <a16:creationId xmlns="" xmlns:a16="http://schemas.microsoft.com/office/drawing/2014/main" id="{C65B6069-71B5-4468-9583-15C81306ACEC}"/>
                  </a:ext>
                </a:extLst>
              </p:cNvPr>
              <p:cNvSpPr txBox="1"/>
              <p:nvPr/>
            </p:nvSpPr>
            <p:spPr>
              <a:xfrm rot="1241633">
                <a:off x="6185191" y="3841934"/>
                <a:ext cx="13651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040"/>
                <a:r>
                  <a:rPr lang="en-US" sz="1600" dirty="0">
                    <a:solidFill>
                      <a:srgbClr val="FFFFFF"/>
                    </a:solidFill>
                  </a:rPr>
                  <a:t>Lower vector</a:t>
                </a:r>
                <a:endParaRPr lang="ru-RU" sz="1600" dirty="0">
                  <a:solidFill>
                    <a:srgbClr val="FFFFFF"/>
                  </a:solidFill>
                </a:endParaRPr>
              </a:p>
            </p:txBody>
          </p:sp>
        </p:grpSp>
      </p:grp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399543"/>
              </p:ext>
            </p:extLst>
          </p:nvPr>
        </p:nvGraphicFramePr>
        <p:xfrm>
          <a:off x="3622964" y="2108777"/>
          <a:ext cx="515735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282"/>
                <a:gridCol w="1039091"/>
                <a:gridCol w="1465118"/>
                <a:gridCol w="1298864"/>
              </a:tblGrid>
              <a:tr h="297180"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BIONUTRILIFT </a:t>
                      </a:r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VECTORS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PER SIDE 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500" dirty="0" smtClean="0">
                          <a:solidFill>
                            <a:schemeClr val="bg1"/>
                          </a:solidFill>
                        </a:rPr>
                        <a:t>TOTAL </a:t>
                      </a:r>
                      <a:endParaRPr lang="fr-FR" sz="15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422910"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/>
                        <a:t>FORTE </a:t>
                      </a:r>
                      <a:r>
                        <a:rPr lang="fr-FR" sz="1400" b="1" dirty="0" smtClean="0">
                          <a:solidFill>
                            <a:srgbClr val="FF0000"/>
                          </a:solidFill>
                        </a:rPr>
                        <a:t>DUO</a:t>
                      </a:r>
                    </a:p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UPPER</a:t>
                      </a:r>
                    </a:p>
                    <a:p>
                      <a:r>
                        <a:rPr lang="fr-FR" sz="1200" dirty="0" smtClean="0"/>
                        <a:t>LOWER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Universal1 ml/  + NCTF 1 VIAL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2ml Universal</a:t>
                      </a:r>
                    </a:p>
                    <a:p>
                      <a:r>
                        <a:rPr lang="fr-FR" sz="1200" dirty="0" smtClean="0"/>
                        <a:t>6ml NCTF </a:t>
                      </a:r>
                      <a:endParaRPr lang="fr-FR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692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io3186 v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6" r="4986" b="33987"/>
          <a:stretch/>
        </p:blipFill>
        <p:spPr bwMode="auto">
          <a:xfrm>
            <a:off x="-1" y="2427734"/>
            <a:ext cx="4104409" cy="24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BIONUTRILIFT </a:t>
            </a:r>
            <a:br>
              <a:rPr lang="fr-FR" dirty="0" smtClean="0"/>
            </a:br>
            <a:r>
              <a:rPr lang="fr-FR" dirty="0" smtClean="0"/>
              <a:t>EXCLUSIVE PROTOCOLS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94600"/>
              </p:ext>
            </p:extLst>
          </p:nvPr>
        </p:nvGraphicFramePr>
        <p:xfrm>
          <a:off x="3516917" y="1624206"/>
          <a:ext cx="536517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582"/>
                <a:gridCol w="1214005"/>
                <a:gridCol w="1436258"/>
                <a:gridCol w="1246328"/>
              </a:tblGrid>
              <a:tr h="297180">
                <a:tc rowSpan="2">
                  <a:txBody>
                    <a:bodyPr/>
                    <a:lstStyle/>
                    <a:p>
                      <a:r>
                        <a:rPr lang="fr-FR" sz="1500" b="0" dirty="0" smtClean="0"/>
                        <a:t>BIONUTRILIFT BASIC</a:t>
                      </a:r>
                    </a:p>
                  </a:txBody>
                  <a:tcPr marL="68580" marR="68580" marT="34290" marB="3429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0" dirty="0" smtClean="0">
                          <a:solidFill>
                            <a:schemeClr val="bg1"/>
                          </a:solidFill>
                        </a:rPr>
                        <a:t>VECTORS</a:t>
                      </a:r>
                      <a:endParaRPr lang="fr-FR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0" dirty="0" smtClean="0">
                          <a:solidFill>
                            <a:schemeClr val="bg1"/>
                          </a:solidFill>
                        </a:rPr>
                        <a:t>PER SIDE </a:t>
                      </a:r>
                      <a:endParaRPr lang="fr-FR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500" b="0" dirty="0" smtClean="0">
                          <a:solidFill>
                            <a:schemeClr val="bg1"/>
                          </a:solidFill>
                        </a:rPr>
                        <a:t>TOTAL </a:t>
                      </a:r>
                      <a:endParaRPr lang="fr-FR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/>
                        <a:t>UPPER</a:t>
                      </a:r>
                      <a:endParaRPr lang="fr-FR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/>
                        <a:t>Fine </a:t>
                      </a:r>
                      <a:r>
                        <a:rPr lang="fr-FR" sz="1200" b="0" dirty="0" err="1" smtClean="0"/>
                        <a:t>lines</a:t>
                      </a:r>
                      <a:r>
                        <a:rPr lang="fr-FR" sz="1200" b="0" dirty="0" smtClean="0"/>
                        <a:t> ½ ml  + NCTF 1/2 VIAL</a:t>
                      </a:r>
                      <a:endParaRPr lang="fr-FR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/>
                        <a:t>1ml Fine</a:t>
                      </a:r>
                      <a:r>
                        <a:rPr lang="fr-FR" sz="1200" b="0" baseline="0" dirty="0" smtClean="0"/>
                        <a:t> Lines</a:t>
                      </a:r>
                      <a:endParaRPr lang="fr-FR" sz="1200" b="0" dirty="0" smtClean="0"/>
                    </a:p>
                    <a:p>
                      <a:r>
                        <a:rPr lang="fr-FR" sz="1200" b="0" dirty="0" smtClean="0"/>
                        <a:t>3ml NCTF </a:t>
                      </a:r>
                      <a:endParaRPr lang="fr-FR" sz="1200" b="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362053"/>
              </p:ext>
            </p:extLst>
          </p:nvPr>
        </p:nvGraphicFramePr>
        <p:xfrm>
          <a:off x="3527307" y="2420741"/>
          <a:ext cx="5365173" cy="525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582"/>
                <a:gridCol w="1214005"/>
                <a:gridCol w="1425868"/>
                <a:gridCol w="1256718"/>
              </a:tblGrid>
              <a:tr h="365760">
                <a:tc>
                  <a:txBody>
                    <a:bodyPr/>
                    <a:lstStyle/>
                    <a:p>
                      <a:r>
                        <a:rPr lang="fr-FR" sz="1500" b="0" dirty="0" smtClean="0"/>
                        <a:t>BIONUTRILIFT BASIC </a:t>
                      </a:r>
                      <a:r>
                        <a:rPr lang="fr-FR" sz="1500" b="0" dirty="0" smtClean="0">
                          <a:solidFill>
                            <a:srgbClr val="FF0000"/>
                          </a:solidFill>
                        </a:rPr>
                        <a:t>DUO</a:t>
                      </a:r>
                    </a:p>
                  </a:txBody>
                  <a:tcPr marL="68580" marR="68580" marT="34290" marB="3429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UPPER</a:t>
                      </a:r>
                    </a:p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LOWER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Fine </a:t>
                      </a:r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</a:rPr>
                        <a:t>lines</a:t>
                      </a:r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 1 ml  + NCTF 1 VIAL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2 ml Fine Lines</a:t>
                      </a:r>
                    </a:p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6 ml NCTF 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902414"/>
              </p:ext>
            </p:extLst>
          </p:nvPr>
        </p:nvGraphicFramePr>
        <p:xfrm>
          <a:off x="3531307" y="3011536"/>
          <a:ext cx="5361175" cy="64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966"/>
                <a:gridCol w="1231621"/>
                <a:gridCol w="1448966"/>
                <a:gridCol w="1231622"/>
              </a:tblGrid>
              <a:tr h="422910">
                <a:tc>
                  <a:txBody>
                    <a:bodyPr/>
                    <a:lstStyle/>
                    <a:p>
                      <a:r>
                        <a:rPr lang="fr-FR" sz="1400" b="0" dirty="0" smtClean="0"/>
                        <a:t>BIONUTRILIFT </a:t>
                      </a:r>
                      <a:endParaRPr lang="fr-FR" sz="1000" b="0" dirty="0"/>
                    </a:p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smtClean="0"/>
                        <a:t>FORTE</a:t>
                      </a:r>
                    </a:p>
                    <a:p>
                      <a:endParaRPr lang="fr-FR" sz="1000" dirty="0"/>
                    </a:p>
                  </a:txBody>
                  <a:tcPr marL="68580" marR="68580" marT="34290" marB="3429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052" rtl="0" eaLnBrk="1" latinLnBrk="0" hangingPunct="1"/>
                      <a:r>
                        <a:rPr lang="fr-FR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UPPER</a:t>
                      </a:r>
                      <a:endParaRPr lang="fr-FR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Universal ½ ml  + NCTF 1/2 VIAL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1ml Universal</a:t>
                      </a:r>
                    </a:p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3ml NCTF 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318154"/>
              </p:ext>
            </p:extLst>
          </p:nvPr>
        </p:nvGraphicFramePr>
        <p:xfrm>
          <a:off x="3519101" y="3724250"/>
          <a:ext cx="5373379" cy="64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947"/>
                <a:gridCol w="1224136"/>
                <a:gridCol w="1440160"/>
                <a:gridCol w="1224136"/>
              </a:tblGrid>
              <a:tr h="422910">
                <a:tc>
                  <a:txBody>
                    <a:bodyPr/>
                    <a:lstStyle/>
                    <a:p>
                      <a:r>
                        <a:rPr lang="fr-FR" sz="1400" b="0" dirty="0" smtClean="0"/>
                        <a:t>BIONUTRILIFT </a:t>
                      </a:r>
                      <a:endParaRPr lang="fr-FR" sz="1000" b="0" dirty="0"/>
                    </a:p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 smtClean="0"/>
                        <a:t>FORTE </a:t>
                      </a:r>
                      <a:r>
                        <a:rPr lang="fr-FR" sz="1400" b="0" dirty="0" smtClean="0">
                          <a:solidFill>
                            <a:srgbClr val="FF0000"/>
                          </a:solidFill>
                        </a:rPr>
                        <a:t>DUO</a:t>
                      </a:r>
                    </a:p>
                    <a:p>
                      <a:endParaRPr lang="fr-FR" sz="1000" b="0" dirty="0"/>
                    </a:p>
                  </a:txBody>
                  <a:tcPr marL="68580" marR="68580" marT="34290" marB="3429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UPPER</a:t>
                      </a:r>
                    </a:p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LOWER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Universal1 ml/  + NCTF 1 VIAL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2ml Universal</a:t>
                      </a:r>
                    </a:p>
                    <a:p>
                      <a:r>
                        <a:rPr lang="fr-FR" sz="1200" b="0" dirty="0" smtClean="0">
                          <a:solidFill>
                            <a:schemeClr val="tx1"/>
                          </a:solidFill>
                        </a:rPr>
                        <a:t>6ml NCTF 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tx1">
                        <a:lumMod val="25000"/>
                        <a:lumOff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722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109912"/>
              </p:ext>
            </p:extLst>
          </p:nvPr>
        </p:nvGraphicFramePr>
        <p:xfrm>
          <a:off x="755577" y="1938364"/>
          <a:ext cx="3628280" cy="2813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282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6617">
                <a:tc>
                  <a:txBody>
                    <a:bodyPr/>
                    <a:lstStyle/>
                    <a:p>
                      <a:pPr marL="285750" lvl="1" indent="-285750" algn="l" defTabSz="914400" rtl="0" eaLnBrk="1" fontAlgn="base" latinLnBrk="0" hangingPunct="1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r-FR" altLang="fr-FR" sz="1400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Ease</a:t>
                      </a:r>
                      <a:r>
                        <a:rPr lang="fr-FR" altLang="fr-FR" sz="1400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of </a:t>
                      </a:r>
                      <a:r>
                        <a:rPr lang="fr-FR" altLang="fr-FR" sz="1400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injection</a:t>
                      </a:r>
                      <a:r>
                        <a:rPr lang="fr-FR" altLang="fr-FR" sz="1400" kern="1200" spc="30" baseline="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, </a:t>
                      </a:r>
                      <a:r>
                        <a:rPr lang="fr-FR" altLang="fr-FR" sz="1400" kern="1200" spc="30" baseline="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cannula</a:t>
                      </a:r>
                      <a:r>
                        <a:rPr lang="fr-FR" altLang="fr-FR" sz="1400" kern="1200" spc="30" baseline="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expertise </a:t>
                      </a:r>
                      <a:endParaRPr lang="fr-FR" altLang="fr-FR" sz="1400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marL="64289" marR="64289" marT="32138" marB="321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3405">
                <a:tc>
                  <a:txBody>
                    <a:bodyPr/>
                    <a:lstStyle/>
                    <a:p>
                      <a:pPr marL="285750" lvl="1" indent="-285750" algn="l" defTabSz="914400" rtl="0" eaLnBrk="1" fontAlgn="base" latinLnBrk="0" hangingPunct="1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Good ratio </a:t>
                      </a:r>
                      <a:r>
                        <a:rPr lang="fr-FR" altLang="fr-FR" sz="1400" b="1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cost</a:t>
                      </a: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/</a:t>
                      </a:r>
                      <a:r>
                        <a:rPr lang="fr-FR" altLang="fr-FR" sz="1400" b="1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effectiveness</a:t>
                      </a:r>
                      <a:endParaRPr lang="fr-FR" altLang="fr-FR" sz="1400" b="1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  <a:p>
                      <a:pPr marL="0" lvl="1" indent="0" algn="l" defTabSz="914400" rtl="0" eaLnBrk="1" fontAlgn="base" latinLnBrk="0" hangingPunct="1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Short </a:t>
                      </a:r>
                      <a:r>
                        <a:rPr lang="fr-FR" altLang="fr-FR" sz="1400" b="1" kern="1200" spc="3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procedure</a:t>
                      </a: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: 20 </a:t>
                      </a: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minutes </a:t>
                      </a:r>
                    </a:p>
                    <a:p>
                      <a:pPr marL="285750" lvl="1" indent="-285750" algn="l" defTabSz="914400" rtl="0" eaLnBrk="1" fontAlgn="base" latinLnBrk="0" hangingPunct="1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endParaRPr lang="fr-FR" altLang="fr-FR" sz="1400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marL="64289" marR="64289" marT="32138" marB="321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5153">
                <a:tc>
                  <a:txBody>
                    <a:bodyPr/>
                    <a:lstStyle/>
                    <a:p>
                      <a:pPr marL="285750" lvl="1" indent="-285750" algn="l" defTabSz="914400" rtl="0" eaLnBrk="1" fontAlgn="base" latinLnBrk="0" hangingPunct="1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r-FR" altLang="fr-FR" sz="1400" kern="1200" spc="3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Immediate</a:t>
                      </a:r>
                      <a:r>
                        <a:rPr lang="fr-FR" altLang="fr-FR" sz="1400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and long lasting  </a:t>
                      </a:r>
                      <a:r>
                        <a:rPr lang="fr-FR" altLang="fr-FR" sz="1400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natural</a:t>
                      </a:r>
                      <a:r>
                        <a:rPr lang="fr-FR" altLang="fr-FR" sz="1400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fr-FR" sz="1400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results</a:t>
                      </a:r>
                      <a:endParaRPr lang="fr-FR" altLang="fr-FR" sz="1400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  <a:p>
                      <a:pPr marL="0" lvl="1" indent="0" algn="l" defTabSz="914400" rtl="0" eaLnBrk="1" fontAlgn="base" latinLnBrk="0" hangingPunct="1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fr-FR" altLang="fr-FR" sz="1400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    Excellent </a:t>
                      </a:r>
                      <a:r>
                        <a:rPr lang="fr-FR" altLang="fr-FR" sz="1400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tolerance</a:t>
                      </a:r>
                      <a:endParaRPr lang="fr-FR" altLang="fr-FR" sz="1400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  <a:p>
                      <a:pPr marL="285750" lvl="1" indent="-285750" algn="l" defTabSz="914400" rtl="0" eaLnBrk="1" fontAlgn="base" latinLnBrk="0" hangingPunct="1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endParaRPr lang="fr-FR" altLang="fr-FR" sz="1400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marL="64289" marR="64289" marT="32138" marB="321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1495">
                <a:tc>
                  <a:txBody>
                    <a:bodyPr/>
                    <a:lstStyle/>
                    <a:p>
                      <a:pPr marL="285750" lvl="1" indent="-285750" algn="l" defTabSz="914400" rtl="0" eaLnBrk="1" fontAlgn="base" latinLnBrk="0" hangingPunct="1"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r-FR" altLang="fr-FR" sz="1400" b="1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Easily</a:t>
                      </a: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fr-FR" sz="1400" b="1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combined</a:t>
                      </a: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fr-FR" sz="1400" b="1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with</a:t>
                      </a: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fr-FR" sz="1400" b="1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other</a:t>
                      </a: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fr-FR" sz="1400" b="1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treatments</a:t>
                      </a: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fr-FR" sz="1400" b="1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filler, </a:t>
                      </a:r>
                      <a:r>
                        <a:rPr lang="fr-FR" altLang="fr-FR" sz="1400" b="1" kern="1200" spc="3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mesotherapy</a:t>
                      </a: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, toxine, laser , </a:t>
                      </a:r>
                      <a:r>
                        <a:rPr lang="fr-FR" altLang="fr-FR" sz="1400" b="1" kern="1200" spc="3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surgery</a:t>
                      </a: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endParaRPr lang="fr-FR" sz="1400" b="1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marL="64289" marR="64289" marT="32138" marB="321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Espace réservé du contenu 5">
            <a:extLst>
              <a:ext uri="{FF2B5EF4-FFF2-40B4-BE49-F238E27FC236}">
                <a16:creationId xmlns="" xmlns:a16="http://schemas.microsoft.com/office/drawing/2014/main" id="{C0B79510-9217-4EF9-BEEE-904C0DFA349F}"/>
              </a:ext>
            </a:extLst>
          </p:cNvPr>
          <p:cNvSpPr txBox="1">
            <a:spLocks/>
          </p:cNvSpPr>
          <p:nvPr/>
        </p:nvSpPr>
        <p:spPr>
          <a:xfrm>
            <a:off x="1142451" y="1466791"/>
            <a:ext cx="2244260" cy="264889"/>
          </a:xfrm>
          <a:prstGeom prst="rect">
            <a:avLst/>
          </a:prstGeom>
        </p:spPr>
        <p:txBody>
          <a:bodyPr wrap="square" lIns="64253" tIns="32127" rIns="64253" bIns="32127" anchor="ctr" anchorCtr="0">
            <a:spAutoFit/>
          </a:bodyPr>
          <a:lstStyle>
            <a:defPPr>
              <a:defRPr lang="fr-FR"/>
            </a:defPPr>
            <a:lvl1pPr indent="0" algn="ctr" defTabSz="975390">
              <a:lnSpc>
                <a:spcPct val="100000"/>
              </a:lnSpc>
              <a:spcBef>
                <a:spcPts val="0"/>
              </a:spcBef>
              <a:buFontTx/>
              <a:buNone/>
              <a:defRPr sz="1849" b="1" kern="0" spc="31">
                <a:solidFill>
                  <a:prstClr val="black"/>
                </a:solidFill>
                <a:latin typeface="DINPro-Regular"/>
                <a:cs typeface="Arial" panose="020B0604020202020204" pitchFamily="34" charset="0"/>
              </a:defRPr>
            </a:lvl1pPr>
            <a:lvl2pPr marL="0" indent="0" defTabSz="97539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latin typeface="DINPro-Regular" panose="02000503030000020004" pitchFamily="50" charset="0"/>
              </a:defRPr>
            </a:lvl2pPr>
            <a:lvl3pPr marL="1156850" indent="0" defTabSz="975390">
              <a:lnSpc>
                <a:spcPct val="90000"/>
              </a:lnSpc>
              <a:spcBef>
                <a:spcPts val="533"/>
              </a:spcBef>
              <a:buFontTx/>
              <a:buNone/>
              <a:defRPr sz="1400"/>
            </a:lvl3pPr>
            <a:lvl4pPr marL="1735275" indent="0" defTabSz="975390">
              <a:lnSpc>
                <a:spcPct val="90000"/>
              </a:lnSpc>
              <a:spcBef>
                <a:spcPts val="533"/>
              </a:spcBef>
              <a:buFontTx/>
              <a:buNone/>
              <a:defRPr sz="1400"/>
            </a:lvl4pPr>
            <a:lvl5pPr marL="2313704" indent="0" defTabSz="975390">
              <a:lnSpc>
                <a:spcPct val="90000"/>
              </a:lnSpc>
              <a:spcBef>
                <a:spcPts val="533"/>
              </a:spcBef>
              <a:buFontTx/>
              <a:buNone/>
              <a:defRPr sz="1400"/>
            </a:lvl5pPr>
            <a:lvl6pPr marL="2682324" indent="-243848" defTabSz="97539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</a:lvl6pPr>
            <a:lvl7pPr marL="3170019" indent="-243848" defTabSz="97539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</a:lvl7pPr>
            <a:lvl8pPr marL="3657714" indent="-243848" defTabSz="97539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</a:lvl8pPr>
            <a:lvl9pPr marL="4145410" indent="-243848" defTabSz="97539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altLang="fr-FR" sz="1300" b="0" dirty="0"/>
              <a:t>FOR THE PHYSICIAN</a:t>
            </a:r>
          </a:p>
        </p:txBody>
      </p:sp>
      <p:cxnSp>
        <p:nvCxnSpPr>
          <p:cNvPr id="16" name="Connecteur droit 37">
            <a:extLst>
              <a:ext uri="{FF2B5EF4-FFF2-40B4-BE49-F238E27FC236}">
                <a16:creationId xmlns="" xmlns:a16="http://schemas.microsoft.com/office/drawing/2014/main" id="{5AAE5D83-0507-4332-893B-42A8A2125E53}"/>
              </a:ext>
            </a:extLst>
          </p:cNvPr>
          <p:cNvCxnSpPr/>
          <p:nvPr/>
        </p:nvCxnSpPr>
        <p:spPr>
          <a:xfrm>
            <a:off x="1376827" y="1347614"/>
            <a:ext cx="22442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38">
            <a:extLst>
              <a:ext uri="{FF2B5EF4-FFF2-40B4-BE49-F238E27FC236}">
                <a16:creationId xmlns="" xmlns:a16="http://schemas.microsoft.com/office/drawing/2014/main" id="{01A12937-C5D1-4D89-937A-85CE16BF217E}"/>
              </a:ext>
            </a:extLst>
          </p:cNvPr>
          <p:cNvCxnSpPr>
            <a:cxnSpLocks/>
          </p:cNvCxnSpPr>
          <p:nvPr/>
        </p:nvCxnSpPr>
        <p:spPr>
          <a:xfrm>
            <a:off x="1401567" y="1849716"/>
            <a:ext cx="224426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37">
            <a:extLst>
              <a:ext uri="{FF2B5EF4-FFF2-40B4-BE49-F238E27FC236}">
                <a16:creationId xmlns="" xmlns:a16="http://schemas.microsoft.com/office/drawing/2014/main" id="{1EF2983C-1AE6-4A8C-97DB-B0C4B4CBFA0D}"/>
              </a:ext>
            </a:extLst>
          </p:cNvPr>
          <p:cNvCxnSpPr/>
          <p:nvPr/>
        </p:nvCxnSpPr>
        <p:spPr>
          <a:xfrm>
            <a:off x="5491489" y="1380078"/>
            <a:ext cx="22442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575DF8B8-20BC-4315-848F-493A95489CEC}"/>
              </a:ext>
            </a:extLst>
          </p:cNvPr>
          <p:cNvCxnSpPr/>
          <p:nvPr/>
        </p:nvCxnSpPr>
        <p:spPr>
          <a:xfrm>
            <a:off x="4645135" y="1756658"/>
            <a:ext cx="0" cy="2171108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5">
            <a:extLst>
              <a:ext uri="{FF2B5EF4-FFF2-40B4-BE49-F238E27FC236}">
                <a16:creationId xmlns="" xmlns:a16="http://schemas.microsoft.com/office/drawing/2014/main" id="{8FAC8352-8433-48C5-B8D2-CC3BF1FDCEBE}"/>
              </a:ext>
            </a:extLst>
          </p:cNvPr>
          <p:cNvSpPr txBox="1">
            <a:spLocks/>
          </p:cNvSpPr>
          <p:nvPr/>
        </p:nvSpPr>
        <p:spPr>
          <a:xfrm>
            <a:off x="5339111" y="1493136"/>
            <a:ext cx="2244260" cy="264889"/>
          </a:xfrm>
          <a:prstGeom prst="rect">
            <a:avLst/>
          </a:prstGeom>
        </p:spPr>
        <p:txBody>
          <a:bodyPr wrap="square" lIns="64253" tIns="32127" rIns="64253" bIns="32127" anchor="ctr" anchorCtr="0">
            <a:spAutoFit/>
          </a:bodyPr>
          <a:lstStyle>
            <a:defPPr>
              <a:defRPr lang="fr-FR"/>
            </a:defPPr>
            <a:lvl1pPr indent="0" algn="ctr" defTabSz="975390">
              <a:lnSpc>
                <a:spcPct val="100000"/>
              </a:lnSpc>
              <a:spcBef>
                <a:spcPts val="0"/>
              </a:spcBef>
              <a:buFontTx/>
              <a:buNone/>
              <a:defRPr sz="1849" b="1" kern="0" spc="31">
                <a:solidFill>
                  <a:prstClr val="black"/>
                </a:solidFill>
                <a:latin typeface="DINPro-Regular"/>
                <a:cs typeface="Arial" panose="020B0604020202020204" pitchFamily="34" charset="0"/>
              </a:defRPr>
            </a:lvl1pPr>
            <a:lvl2pPr marL="0" indent="0" defTabSz="97539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latin typeface="DINPro-Regular" panose="02000503030000020004" pitchFamily="50" charset="0"/>
              </a:defRPr>
            </a:lvl2pPr>
            <a:lvl3pPr marL="1156850" indent="0" defTabSz="975390">
              <a:lnSpc>
                <a:spcPct val="90000"/>
              </a:lnSpc>
              <a:spcBef>
                <a:spcPts val="533"/>
              </a:spcBef>
              <a:buFontTx/>
              <a:buNone/>
              <a:defRPr sz="1400"/>
            </a:lvl3pPr>
            <a:lvl4pPr marL="1735275" indent="0" defTabSz="975390">
              <a:lnSpc>
                <a:spcPct val="90000"/>
              </a:lnSpc>
              <a:spcBef>
                <a:spcPts val="533"/>
              </a:spcBef>
              <a:buFontTx/>
              <a:buNone/>
              <a:defRPr sz="1400"/>
            </a:lvl4pPr>
            <a:lvl5pPr marL="2313704" indent="0" defTabSz="975390">
              <a:lnSpc>
                <a:spcPct val="90000"/>
              </a:lnSpc>
              <a:spcBef>
                <a:spcPts val="533"/>
              </a:spcBef>
              <a:buFontTx/>
              <a:buNone/>
              <a:defRPr sz="1400"/>
            </a:lvl5pPr>
            <a:lvl6pPr marL="2682324" indent="-243848" defTabSz="97539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</a:lvl6pPr>
            <a:lvl7pPr marL="3170019" indent="-243848" defTabSz="97539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</a:lvl7pPr>
            <a:lvl8pPr marL="3657714" indent="-243848" defTabSz="97539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</a:lvl8pPr>
            <a:lvl9pPr marL="4145410" indent="-243848" defTabSz="97539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altLang="fr-FR" sz="1300" b="0" dirty="0"/>
              <a:t>FOR THE PATIENT</a:t>
            </a:r>
          </a:p>
        </p:txBody>
      </p:sp>
      <p:pic>
        <p:nvPicPr>
          <p:cNvPr id="23" name="Picture 2" descr="Image associée">
            <a:extLst>
              <a:ext uri="{FF2B5EF4-FFF2-40B4-BE49-F238E27FC236}">
                <a16:creationId xmlns="" xmlns:a16="http://schemas.microsoft.com/office/drawing/2014/main" id="{305C188C-3FA5-49D3-A079-A1FC7B12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599" y="1414004"/>
            <a:ext cx="405146" cy="42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associée">
            <a:extLst>
              <a:ext uri="{FF2B5EF4-FFF2-40B4-BE49-F238E27FC236}">
                <a16:creationId xmlns="" xmlns:a16="http://schemas.microsoft.com/office/drawing/2014/main" id="{26BA3377-5A01-42F9-B511-B25FE8C6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61" y="1452842"/>
            <a:ext cx="344060" cy="34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Tableau 25">
            <a:extLst>
              <a:ext uri="{FF2B5EF4-FFF2-40B4-BE49-F238E27FC236}">
                <a16:creationId xmlns="" xmlns:a16="http://schemas.microsoft.com/office/drawing/2014/main" id="{8816A605-B680-4600-9CD9-0027FC8C0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839888"/>
              </p:ext>
            </p:extLst>
          </p:nvPr>
        </p:nvGraphicFramePr>
        <p:xfrm>
          <a:off x="5148064" y="1948754"/>
          <a:ext cx="3553369" cy="23701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33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16972">
                <a:tc>
                  <a:txBody>
                    <a:bodyPr/>
                    <a:lstStyle/>
                    <a:p>
                      <a:pPr marL="0" marR="0" lvl="1" indent="-28575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25000"/>
                            <a:lumOff val="75000"/>
                          </a:schemeClr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FR" sz="1400" dirty="0" smtClean="0"/>
                        <a:t>Visible </a:t>
                      </a:r>
                      <a:r>
                        <a:rPr lang="fr-FR" sz="1400" dirty="0" err="1" smtClean="0"/>
                        <a:t>results</a:t>
                      </a:r>
                      <a:r>
                        <a:rPr lang="fr-FR" sz="1400" dirty="0" smtClean="0"/>
                        <a:t> at 1st session</a:t>
                      </a:r>
                    </a:p>
                    <a:p>
                      <a:pPr marL="0" marR="0" lvl="1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>
                            <a:lumMod val="25000"/>
                            <a:lumOff val="75000"/>
                          </a:schemeClr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dirty="0" smtClean="0"/>
                        <a:t>     No transformation ,major </a:t>
                      </a:r>
                      <a:r>
                        <a:rPr lang="fr-FR" sz="1400" dirty="0" err="1" smtClean="0"/>
                        <a:t>enhancement</a:t>
                      </a:r>
                      <a:r>
                        <a:rPr lang="fr-FR" sz="1400" dirty="0" smtClean="0"/>
                        <a:t> </a:t>
                      </a:r>
                    </a:p>
                    <a:p>
                      <a:pPr marL="0" lvl="1" indent="0">
                        <a:buClr>
                          <a:schemeClr val="tx1">
                            <a:lumMod val="25000"/>
                            <a:lumOff val="75000"/>
                          </a:schemeClr>
                        </a:buClr>
                        <a:buFont typeface="Wingdings" panose="05000000000000000000" pitchFamily="2" charset="2"/>
                        <a:buNone/>
                      </a:pPr>
                      <a:endParaRPr lang="fr-FR" altLang="fr-FR" sz="1400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marL="64289" marR="64289" marT="32138" marB="321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4465">
                <a:tc>
                  <a:txBody>
                    <a:bodyPr/>
                    <a:lstStyle/>
                    <a:p>
                      <a:pPr marL="0" lvl="1" indent="-285750">
                        <a:buClr>
                          <a:schemeClr val="tx1">
                            <a:lumMod val="25000"/>
                            <a:lumOff val="7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fr-FR" altLang="fr-FR" sz="1400" b="1" kern="1200" spc="3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Very</a:t>
                      </a: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fr-FR" sz="1400" b="1" kern="1200" spc="3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comfortable</a:t>
                      </a: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, no down time and  </a:t>
                      </a:r>
                      <a:r>
                        <a:rPr lang="fr-FR" altLang="fr-FR" sz="1400" b="1" kern="1200" spc="3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side</a:t>
                      </a: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altLang="fr-FR" sz="1400" b="1" kern="1200" spc="3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effect</a:t>
                      </a:r>
                      <a:endParaRPr lang="fr-FR" altLang="fr-FR" sz="1400" b="1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marL="64289" marR="64289" marT="32138" marB="321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7714">
                <a:tc>
                  <a:txBody>
                    <a:bodyPr/>
                    <a:lstStyle/>
                    <a:p>
                      <a:pPr marL="0" lvl="1" indent="-285750">
                        <a:buClr>
                          <a:schemeClr val="tx1">
                            <a:lumMod val="25000"/>
                            <a:lumOff val="7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fr-FR" altLang="fr-FR" sz="1400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Good ration </a:t>
                      </a:r>
                      <a:r>
                        <a:rPr lang="fr-FR" altLang="fr-FR" sz="1400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cost</a:t>
                      </a:r>
                      <a:r>
                        <a:rPr lang="fr-FR" altLang="fr-FR" sz="1400" kern="1200" spc="30" dirty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fr-FR" altLang="fr-FR" sz="1400" kern="1200" spc="30" dirty="0" err="1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effectiveness</a:t>
                      </a:r>
                      <a:endParaRPr lang="fr-FR" altLang="fr-FR" sz="1400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  <a:p>
                      <a:pPr marL="0" lvl="1" indent="-285750" algn="l" defTabSz="914400" rtl="0" eaLnBrk="1" fontAlgn="base" latinLnBrk="0" hangingPunct="1">
                        <a:buClr>
                          <a:schemeClr val="tx1">
                            <a:lumMod val="25000"/>
                            <a:lumOff val="75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endParaRPr lang="fr-FR" altLang="fr-FR" sz="1400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marL="64289" marR="64289" marT="32138" marB="321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5755">
                <a:tc>
                  <a:txBody>
                    <a:bodyPr/>
                    <a:lstStyle/>
                    <a:p>
                      <a:pPr marL="0" lvl="1" indent="-285750">
                        <a:buClr>
                          <a:schemeClr val="tx1">
                            <a:lumMod val="25000"/>
                            <a:lumOff val="75000"/>
                          </a:schemeClr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Long </a:t>
                      </a:r>
                      <a:r>
                        <a:rPr lang="fr-FR" altLang="fr-FR" sz="1400" b="1" kern="1200" spc="30" baseline="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lasting </a:t>
                      </a:r>
                      <a:r>
                        <a:rPr lang="fr-FR" altLang="fr-FR" sz="1400" b="1" kern="1200" spc="30" baseline="0" dirty="0" err="1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effect</a:t>
                      </a:r>
                      <a:r>
                        <a:rPr lang="fr-FR" altLang="fr-FR" sz="1400" b="1" kern="1200" spc="30" baseline="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lvl="1" indent="0">
                        <a:buClr>
                          <a:schemeClr val="tx1">
                            <a:lumMod val="25000"/>
                            <a:lumOff val="75000"/>
                          </a:schemeClr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fr-FR" altLang="fr-FR" sz="1400" b="1" kern="1200" spc="30" dirty="0" smtClean="0">
                          <a:solidFill>
                            <a:schemeClr val="tx1"/>
                          </a:solidFill>
                          <a:latin typeface="DINPro-Light" panose="02000504040000020003" pitchFamily="50" charset="0"/>
                          <a:ea typeface="+mn-ea"/>
                          <a:cs typeface="+mn-cs"/>
                        </a:rPr>
                        <a:t> </a:t>
                      </a:r>
                      <a:endParaRPr lang="fr-FR" altLang="fr-FR" sz="1400" b="1" kern="1200" spc="30" dirty="0">
                        <a:solidFill>
                          <a:schemeClr val="tx1"/>
                        </a:solidFill>
                        <a:latin typeface="DINPro-Light" panose="02000504040000020003" pitchFamily="50" charset="0"/>
                        <a:ea typeface="+mn-ea"/>
                        <a:cs typeface="+mn-cs"/>
                      </a:endParaRPr>
                    </a:p>
                  </a:txBody>
                  <a:tcPr marL="64289" marR="64289" marT="32138" marB="3213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itre 1"/>
          <p:cNvSpPr txBox="1">
            <a:spLocks/>
          </p:cNvSpPr>
          <p:nvPr/>
        </p:nvSpPr>
        <p:spPr>
          <a:xfrm>
            <a:off x="497539" y="625867"/>
            <a:ext cx="6492316" cy="242813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25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2000" dirty="0" smtClean="0">
                <a:solidFill>
                  <a:srgbClr val="1D1D1B"/>
                </a:solidFill>
              </a:rPr>
              <a:t>BIO NUTRILIFT </a:t>
            </a:r>
            <a:br>
              <a:rPr lang="fr-FR" sz="2000" dirty="0" smtClean="0">
                <a:solidFill>
                  <a:srgbClr val="1D1D1B"/>
                </a:solidFill>
              </a:rPr>
            </a:br>
            <a:r>
              <a:rPr lang="fr-FR" sz="2000" dirty="0" smtClean="0">
                <a:solidFill>
                  <a:srgbClr val="1D1D1B"/>
                </a:solidFill>
              </a:rPr>
              <a:t>BENEFITS </a:t>
            </a:r>
            <a:endParaRPr lang="fr-FR" sz="2000" dirty="0">
              <a:solidFill>
                <a:srgbClr val="1D1D1B"/>
              </a:solidFill>
            </a:endParaRPr>
          </a:p>
        </p:txBody>
      </p:sp>
      <p:cxnSp>
        <p:nvCxnSpPr>
          <p:cNvPr id="20" name="Connecteur droit 38">
            <a:extLst>
              <a:ext uri="{FF2B5EF4-FFF2-40B4-BE49-F238E27FC236}">
                <a16:creationId xmlns="" xmlns:a16="http://schemas.microsoft.com/office/drawing/2014/main" id="{C5E3B643-5423-4539-B45F-B1BCFBE4288D}"/>
              </a:ext>
            </a:extLst>
          </p:cNvPr>
          <p:cNvCxnSpPr/>
          <p:nvPr/>
        </p:nvCxnSpPr>
        <p:spPr>
          <a:xfrm>
            <a:off x="5516230" y="1882181"/>
            <a:ext cx="224426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9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3699" t="23818" b="9088"/>
          <a:stretch/>
        </p:blipFill>
        <p:spPr>
          <a:xfrm>
            <a:off x="0" y="0"/>
            <a:ext cx="4571999" cy="38965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27984" y="1470170"/>
            <a:ext cx="4608512" cy="2124846"/>
          </a:xfrm>
          <a:prstGeom prst="rect">
            <a:avLst/>
          </a:prstGeom>
        </p:spPr>
        <p:txBody>
          <a:bodyPr lIns="64223" tIns="32120" rIns="64223" bIns="32120" anchor="b">
            <a:normAutofit fontScale="97500"/>
          </a:bodyPr>
          <a:lstStyle>
            <a:lvl1pPr algn="ctr" defTabSz="6850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700" b="1" dirty="0" smtClean="0">
                <a:latin typeface="+mn-lt"/>
              </a:rPr>
              <a:t>BIO NUTRI LIPS</a:t>
            </a:r>
            <a:br>
              <a:rPr lang="en-US" sz="3700" b="1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a new FILORGA concept for 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rejuvenating the </a:t>
            </a:r>
            <a:r>
              <a:rPr lang="en-US" sz="2400" dirty="0" err="1" smtClean="0">
                <a:latin typeface="+mn-lt"/>
              </a:rPr>
              <a:t>peri</a:t>
            </a:r>
            <a:r>
              <a:rPr lang="en-US" sz="2400" dirty="0" smtClean="0">
                <a:latin typeface="+mn-lt"/>
              </a:rPr>
              <a:t>-oral region</a:t>
            </a:r>
            <a:r>
              <a:rPr lang="en-US" sz="2200" dirty="0" smtClean="0">
                <a:latin typeface="+mn-lt"/>
              </a:rPr>
              <a:t/>
            </a:r>
            <a:br>
              <a:rPr lang="en-US" sz="2200" dirty="0" smtClean="0">
                <a:latin typeface="+mn-lt"/>
              </a:rPr>
            </a:br>
            <a:endParaRPr lang="en-US" sz="3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5308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7593" y="458167"/>
            <a:ext cx="8656421" cy="493405"/>
          </a:xfrm>
        </p:spPr>
        <p:txBody>
          <a:bodyPr/>
          <a:lstStyle/>
          <a:p>
            <a:r>
              <a:rPr lang="fr-FR" dirty="0" err="1" smtClean="0"/>
              <a:t>Extend</a:t>
            </a:r>
            <a:r>
              <a:rPr lang="fr-FR" dirty="0" smtClean="0"/>
              <a:t> </a:t>
            </a:r>
            <a:r>
              <a:rPr lang="fr-FR" dirty="0"/>
              <a:t>the </a:t>
            </a:r>
            <a:r>
              <a:rPr lang="fr-FR" dirty="0" err="1"/>
              <a:t>protocol</a:t>
            </a:r>
            <a:r>
              <a:rPr lang="fr-FR" dirty="0"/>
              <a:t>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BIO NUTRI </a:t>
            </a:r>
            <a:r>
              <a:rPr lang="fr-FR" dirty="0" err="1" smtClean="0"/>
              <a:t>lips</a:t>
            </a:r>
            <a:endParaRPr lang="fr-FR" dirty="0"/>
          </a:p>
        </p:txBody>
      </p:sp>
      <p:sp>
        <p:nvSpPr>
          <p:cNvPr id="6" name="AutoShape 8" descr="Résultat de recherche d'images pour &quot;bonnes pratiques&quot;"/>
          <p:cNvSpPr>
            <a:spLocks noChangeAspect="1" noChangeArrowheads="1"/>
          </p:cNvSpPr>
          <p:nvPr/>
        </p:nvSpPr>
        <p:spPr bwMode="auto">
          <a:xfrm>
            <a:off x="13" y="-95994"/>
            <a:ext cx="214313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1994" tIns="35998" rIns="71994" bIns="35998" numCol="1" anchor="t" anchorCtr="0" compatLnSpc="1">
            <a:prstTxWarp prst="textNoShape">
              <a:avLst/>
            </a:prstTxWarp>
          </a:bodyPr>
          <a:lstStyle/>
          <a:p>
            <a:pPr defTabSz="767879"/>
            <a:endParaRPr lang="fr-FR" sz="1500">
              <a:solidFill>
                <a:srgbClr val="1D1D1B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243913" y="1552679"/>
            <a:ext cx="6352814" cy="3405749"/>
          </a:xfrm>
          <a:prstGeom prst="rect">
            <a:avLst/>
          </a:prstGeom>
        </p:spPr>
        <p:txBody>
          <a:bodyPr lIns="64291" tIns="32146" rIns="64291" bIns="32146"/>
          <a:lstStyle>
            <a:lvl1pPr marL="0" indent="0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Tx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87695" indent="0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5390" indent="0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3085" indent="0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0781" indent="0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fr-FR" sz="1300" kern="0" dirty="0">
              <a:solidFill>
                <a:prstClr val="black"/>
              </a:solidFill>
              <a:latin typeface="DINPro-Regular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fr-FR" sz="1300" kern="0" dirty="0">
              <a:solidFill>
                <a:prstClr val="black"/>
              </a:solidFill>
              <a:latin typeface="DINPro-Regular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fr-FR" sz="1300" kern="0" dirty="0">
              <a:solidFill>
                <a:prstClr val="black"/>
              </a:solidFill>
              <a:latin typeface="DINPro-Regular"/>
              <a:cs typeface="Times New Roman" panose="02020603050405020304" pitchFamily="18" charset="0"/>
            </a:endParaRPr>
          </a:p>
        </p:txBody>
      </p:sp>
      <p:pic>
        <p:nvPicPr>
          <p:cNvPr id="8" name="Image 3"/>
          <p:cNvPicPr>
            <a:picLocks noChangeAspect="1"/>
          </p:cNvPicPr>
          <p:nvPr/>
        </p:nvPicPr>
        <p:blipFill rotWithShape="1">
          <a:blip r:embed="rId3"/>
          <a:srcRect l="15879"/>
          <a:stretch/>
        </p:blipFill>
        <p:spPr>
          <a:xfrm>
            <a:off x="4" y="1347614"/>
            <a:ext cx="3243910" cy="34982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xtBox 3"/>
          <p:cNvSpPr txBox="1"/>
          <p:nvPr/>
        </p:nvSpPr>
        <p:spPr>
          <a:xfrm>
            <a:off x="3438438" y="1815666"/>
            <a:ext cx="5705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Peri</a:t>
            </a:r>
            <a:r>
              <a:rPr lang="en-US" sz="1600" dirty="0" smtClean="0"/>
              <a:t>-oral aging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Thinning of skin </a:t>
            </a:r>
            <a:r>
              <a:rPr lang="mr-IN" sz="1600" dirty="0" smtClean="0"/>
              <a:t>–</a:t>
            </a:r>
            <a:r>
              <a:rPr lang="en-US" sz="1600" dirty="0" smtClean="0"/>
              <a:t> restructure &amp; revitalize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Loss of support </a:t>
            </a:r>
            <a:r>
              <a:rPr lang="mr-IN" sz="1600" dirty="0" smtClean="0"/>
              <a:t>–</a:t>
            </a:r>
            <a:r>
              <a:rPr lang="en-US" sz="1600" dirty="0" smtClean="0"/>
              <a:t> lift &amp; fill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Loss of volume </a:t>
            </a:r>
            <a:r>
              <a:rPr lang="mr-IN" sz="1600" dirty="0" smtClean="0"/>
              <a:t>–</a:t>
            </a:r>
            <a:r>
              <a:rPr lang="en-US" sz="1600" dirty="0" smtClean="0"/>
              <a:t> replace volume</a:t>
            </a:r>
          </a:p>
          <a:p>
            <a:pPr marL="285750" indent="-285750">
              <a:buFontTx/>
              <a:buChar char="-"/>
            </a:pPr>
            <a:r>
              <a:rPr lang="en-US" sz="1600" smtClean="0">
                <a:solidFill>
                  <a:srgbClr val="FF0000"/>
                </a:solidFill>
              </a:rPr>
              <a:t>Muscular </a:t>
            </a:r>
            <a:r>
              <a:rPr lang="en-US" sz="1600" dirty="0" smtClean="0">
                <a:solidFill>
                  <a:srgbClr val="FF0000"/>
                </a:solidFill>
              </a:rPr>
              <a:t>changes </a:t>
            </a:r>
            <a:r>
              <a:rPr lang="en-US" sz="1600" dirty="0" smtClean="0"/>
              <a:t>-  maintain muscular functionality and expression</a:t>
            </a:r>
            <a:endParaRPr lang="en-US" sz="1600" dirty="0"/>
          </a:p>
        </p:txBody>
      </p:sp>
      <p:sp>
        <p:nvSpPr>
          <p:cNvPr id="10" name="Oval 6"/>
          <p:cNvSpPr/>
          <p:nvPr/>
        </p:nvSpPr>
        <p:spPr>
          <a:xfrm rot="16363049">
            <a:off x="773508" y="3138640"/>
            <a:ext cx="830056" cy="11158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7579" y="670392"/>
            <a:ext cx="6858000" cy="493405"/>
          </a:xfrm>
        </p:spPr>
        <p:txBody>
          <a:bodyPr/>
          <a:lstStyle/>
          <a:p>
            <a:r>
              <a:rPr lang="fr-FR" dirty="0" err="1"/>
              <a:t>WOMEN’s</a:t>
            </a:r>
            <a:r>
              <a:rPr lang="fr-FR" dirty="0"/>
              <a:t> Aesthetic expectations </a:t>
            </a:r>
            <a:br>
              <a:rPr lang="fr-FR" dirty="0"/>
            </a:br>
            <a:r>
              <a:rPr lang="fr-FR" dirty="0"/>
              <a:t>KEY POINTS  </a:t>
            </a:r>
            <a:br>
              <a:rPr lang="fr-FR" dirty="0"/>
            </a:b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92906" y="1717377"/>
            <a:ext cx="7907486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lvl="1" defTabSz="912983"/>
            <a:r>
              <a:rPr lang="fr-FR" sz="1400" b="1" dirty="0">
                <a:solidFill>
                  <a:srgbClr val="1D1D1B"/>
                </a:solidFill>
              </a:rPr>
              <a:t>Natural </a:t>
            </a:r>
            <a:r>
              <a:rPr lang="fr-FR" sz="1400" b="1" dirty="0" err="1" smtClean="0">
                <a:solidFill>
                  <a:srgbClr val="1D1D1B"/>
                </a:solidFill>
              </a:rPr>
              <a:t>results</a:t>
            </a:r>
            <a:r>
              <a:rPr lang="fr-FR" sz="1400" b="1" dirty="0" smtClean="0">
                <a:solidFill>
                  <a:srgbClr val="1D1D1B"/>
                </a:solidFill>
              </a:rPr>
              <a:t> and </a:t>
            </a:r>
            <a:r>
              <a:rPr lang="fr-FR" sz="1400" b="1" dirty="0">
                <a:solidFill>
                  <a:srgbClr val="1D1D1B"/>
                </a:solidFill>
              </a:rPr>
              <a:t>minimum </a:t>
            </a:r>
            <a:r>
              <a:rPr lang="fr-FR" sz="1400" b="1" dirty="0" err="1">
                <a:solidFill>
                  <a:srgbClr val="1D1D1B"/>
                </a:solidFill>
              </a:rPr>
              <a:t>downtime</a:t>
            </a:r>
            <a:r>
              <a:rPr lang="fr-FR" sz="1400" b="1" dirty="0">
                <a:solidFill>
                  <a:srgbClr val="1D1D1B"/>
                </a:solidFill>
              </a:rPr>
              <a:t> </a:t>
            </a:r>
            <a:r>
              <a:rPr lang="fr-FR" sz="1400" dirty="0">
                <a:solidFill>
                  <a:srgbClr val="1D1D1B"/>
                </a:solidFill>
              </a:rPr>
              <a:t>(1</a:t>
            </a:r>
            <a:r>
              <a:rPr lang="fr-FR" sz="1400" baseline="30000" dirty="0">
                <a:solidFill>
                  <a:srgbClr val="1D1D1B"/>
                </a:solidFill>
              </a:rPr>
              <a:t>ST</a:t>
            </a:r>
            <a:r>
              <a:rPr lang="fr-FR" sz="1400" dirty="0">
                <a:solidFill>
                  <a:srgbClr val="1D1D1B"/>
                </a:solidFill>
              </a:rPr>
              <a:t> </a:t>
            </a:r>
            <a:r>
              <a:rPr lang="fr-FR" sz="1400" dirty="0" err="1">
                <a:solidFill>
                  <a:srgbClr val="1D1D1B"/>
                </a:solidFill>
              </a:rPr>
              <a:t>fear</a:t>
            </a:r>
            <a:r>
              <a:rPr lang="fr-FR" sz="1400" dirty="0">
                <a:solidFill>
                  <a:srgbClr val="1D1D1B"/>
                </a:solidFill>
              </a:rPr>
              <a:t> for </a:t>
            </a:r>
            <a:r>
              <a:rPr lang="fr-FR" sz="1400" dirty="0" smtClean="0">
                <a:solidFill>
                  <a:srgbClr val="1D1D1B"/>
                </a:solidFill>
              </a:rPr>
              <a:t>injections)</a:t>
            </a:r>
          </a:p>
          <a:p>
            <a:pPr marL="342900" lvl="1" defTabSz="912983"/>
            <a:r>
              <a:rPr lang="fr-FR" sz="1400" dirty="0" err="1" smtClean="0">
                <a:solidFill>
                  <a:srgbClr val="1D1D1B"/>
                </a:solidFill>
              </a:rPr>
              <a:t>Looking</a:t>
            </a:r>
            <a:r>
              <a:rPr lang="fr-FR" sz="1400" dirty="0" smtClean="0">
                <a:solidFill>
                  <a:srgbClr val="1D1D1B"/>
                </a:solidFill>
              </a:rPr>
              <a:t> </a:t>
            </a:r>
            <a:r>
              <a:rPr lang="fr-FR" sz="1400" dirty="0">
                <a:solidFill>
                  <a:srgbClr val="1D1D1B"/>
                </a:solidFill>
              </a:rPr>
              <a:t>for </a:t>
            </a:r>
            <a:r>
              <a:rPr lang="fr-FR" sz="1400" dirty="0" err="1">
                <a:solidFill>
                  <a:srgbClr val="1D1D1B"/>
                </a:solidFill>
              </a:rPr>
              <a:t>better</a:t>
            </a:r>
            <a:r>
              <a:rPr lang="fr-FR" sz="1400" dirty="0">
                <a:solidFill>
                  <a:srgbClr val="1D1D1B"/>
                </a:solidFill>
              </a:rPr>
              <a:t> confidence and self </a:t>
            </a:r>
            <a:r>
              <a:rPr lang="fr-FR" sz="1400" dirty="0" err="1">
                <a:solidFill>
                  <a:srgbClr val="1D1D1B"/>
                </a:solidFill>
              </a:rPr>
              <a:t>esteem</a:t>
            </a:r>
            <a:endParaRPr lang="fr-FR" sz="1400" dirty="0">
              <a:solidFill>
                <a:srgbClr val="1D1D1B"/>
              </a:solidFill>
            </a:endParaRPr>
          </a:p>
          <a:p>
            <a:pPr marL="456476" lvl="1" defTabSz="912983"/>
            <a:endParaRPr lang="fr-FR" sz="1400" dirty="0">
              <a:solidFill>
                <a:srgbClr val="1D1D1B"/>
              </a:solidFill>
            </a:endParaRPr>
          </a:p>
          <a:p>
            <a:pPr marL="342900" lvl="1" defTabSz="912983"/>
            <a:r>
              <a:rPr lang="fr-FR" sz="1400" b="1" dirty="0" err="1">
                <a:solidFill>
                  <a:srgbClr val="1D1D1B"/>
                </a:solidFill>
              </a:rPr>
              <a:t>Cost</a:t>
            </a:r>
            <a:r>
              <a:rPr lang="fr-FR" sz="1400" b="1" dirty="0">
                <a:solidFill>
                  <a:srgbClr val="1D1D1B"/>
                </a:solidFill>
              </a:rPr>
              <a:t> </a:t>
            </a:r>
            <a:r>
              <a:rPr lang="fr-FR" sz="1400" b="1" dirty="0" err="1">
                <a:solidFill>
                  <a:srgbClr val="1D1D1B"/>
                </a:solidFill>
              </a:rPr>
              <a:t>level</a:t>
            </a:r>
            <a:r>
              <a:rPr lang="fr-FR" sz="1400" dirty="0">
                <a:solidFill>
                  <a:srgbClr val="1D1D1B"/>
                </a:solidFill>
              </a:rPr>
              <a:t>: 2 </a:t>
            </a:r>
            <a:r>
              <a:rPr lang="fr-FR" sz="1400" baseline="30000" dirty="0">
                <a:solidFill>
                  <a:srgbClr val="1D1D1B"/>
                </a:solidFill>
              </a:rPr>
              <a:t>ND</a:t>
            </a:r>
            <a:r>
              <a:rPr lang="fr-FR" sz="1400" dirty="0">
                <a:solidFill>
                  <a:srgbClr val="1D1D1B"/>
                </a:solidFill>
              </a:rPr>
              <a:t> </a:t>
            </a:r>
            <a:r>
              <a:rPr lang="fr-FR" sz="1400" dirty="0" err="1">
                <a:solidFill>
                  <a:srgbClr val="1D1D1B"/>
                </a:solidFill>
              </a:rPr>
              <a:t>barrier</a:t>
            </a:r>
            <a:r>
              <a:rPr lang="fr-FR" sz="1400" dirty="0">
                <a:solidFill>
                  <a:srgbClr val="1D1D1B"/>
                </a:solidFill>
              </a:rPr>
              <a:t>  for </a:t>
            </a:r>
            <a:r>
              <a:rPr lang="fr-FR" sz="1400" dirty="0" err="1">
                <a:solidFill>
                  <a:srgbClr val="1D1D1B"/>
                </a:solidFill>
              </a:rPr>
              <a:t>aesthetics</a:t>
            </a:r>
            <a:r>
              <a:rPr lang="fr-FR" sz="1400" dirty="0">
                <a:solidFill>
                  <a:srgbClr val="1D1D1B"/>
                </a:solidFill>
              </a:rPr>
              <a:t> </a:t>
            </a:r>
            <a:r>
              <a:rPr lang="fr-FR" sz="1400" dirty="0" err="1">
                <a:solidFill>
                  <a:srgbClr val="1D1D1B"/>
                </a:solidFill>
              </a:rPr>
              <a:t>procedure</a:t>
            </a:r>
            <a:endParaRPr lang="fr-FR" sz="1400" dirty="0">
              <a:solidFill>
                <a:srgbClr val="1D1D1B"/>
              </a:solidFill>
            </a:endParaRPr>
          </a:p>
          <a:p>
            <a:pPr marL="342900" lvl="1" defTabSz="912983"/>
            <a:endParaRPr lang="fr-FR" sz="1400" dirty="0">
              <a:solidFill>
                <a:srgbClr val="1D1D1B"/>
              </a:solidFill>
            </a:endParaRPr>
          </a:p>
          <a:p>
            <a:pPr marL="342900" lvl="1" defTabSz="912983"/>
            <a:r>
              <a:rPr lang="fr-FR" sz="1400" b="1" dirty="0">
                <a:solidFill>
                  <a:srgbClr val="1D1D1B"/>
                </a:solidFill>
              </a:rPr>
              <a:t>Confidence in the </a:t>
            </a:r>
            <a:r>
              <a:rPr lang="fr-FR" sz="1400" b="1" dirty="0" err="1">
                <a:solidFill>
                  <a:srgbClr val="1D1D1B"/>
                </a:solidFill>
              </a:rPr>
              <a:t>product</a:t>
            </a:r>
            <a:r>
              <a:rPr lang="fr-FR" sz="1400" b="1" dirty="0">
                <a:solidFill>
                  <a:srgbClr val="1D1D1B"/>
                </a:solidFill>
              </a:rPr>
              <a:t> and </a:t>
            </a:r>
            <a:r>
              <a:rPr lang="fr-FR" sz="1400" b="1" dirty="0" err="1" smtClean="0">
                <a:solidFill>
                  <a:srgbClr val="1D1D1B"/>
                </a:solidFill>
              </a:rPr>
              <a:t>injectors</a:t>
            </a:r>
            <a:endParaRPr lang="fr-FR" sz="1400" b="1" dirty="0" smtClean="0">
              <a:solidFill>
                <a:srgbClr val="1D1D1B"/>
              </a:solidFill>
            </a:endParaRPr>
          </a:p>
          <a:p>
            <a:pPr marL="342900" lvl="1" defTabSz="912983"/>
            <a:r>
              <a:rPr lang="fr-FR" sz="1400" dirty="0" err="1">
                <a:solidFill>
                  <a:srgbClr val="1D1D1B"/>
                </a:solidFill>
              </a:rPr>
              <a:t>S</a:t>
            </a:r>
            <a:r>
              <a:rPr lang="fr-FR" sz="1400" dirty="0" err="1" smtClean="0">
                <a:solidFill>
                  <a:srgbClr val="1D1D1B"/>
                </a:solidFill>
              </a:rPr>
              <a:t>afe</a:t>
            </a:r>
            <a:r>
              <a:rPr lang="fr-FR" sz="1400" dirty="0" smtClean="0">
                <a:solidFill>
                  <a:srgbClr val="1D1D1B"/>
                </a:solidFill>
              </a:rPr>
              <a:t> </a:t>
            </a:r>
            <a:r>
              <a:rPr lang="fr-FR" sz="1400" dirty="0" err="1">
                <a:solidFill>
                  <a:srgbClr val="1D1D1B"/>
                </a:solidFill>
              </a:rPr>
              <a:t>procedure</a:t>
            </a:r>
            <a:r>
              <a:rPr lang="fr-FR" sz="1400" dirty="0">
                <a:solidFill>
                  <a:srgbClr val="1D1D1B"/>
                </a:solidFill>
              </a:rPr>
              <a:t> : 3 </a:t>
            </a:r>
            <a:r>
              <a:rPr lang="fr-FR" sz="1400" baseline="30000" dirty="0">
                <a:solidFill>
                  <a:srgbClr val="1D1D1B"/>
                </a:solidFill>
              </a:rPr>
              <a:t>RD</a:t>
            </a:r>
            <a:r>
              <a:rPr lang="fr-FR" sz="1400" dirty="0">
                <a:solidFill>
                  <a:srgbClr val="1D1D1B"/>
                </a:solidFill>
              </a:rPr>
              <a:t> </a:t>
            </a:r>
            <a:r>
              <a:rPr lang="fr-FR" sz="1400" dirty="0" err="1">
                <a:solidFill>
                  <a:srgbClr val="1D1D1B"/>
                </a:solidFill>
              </a:rPr>
              <a:t>barrier</a:t>
            </a:r>
            <a:r>
              <a:rPr lang="fr-FR" sz="1400" dirty="0">
                <a:solidFill>
                  <a:srgbClr val="1D1D1B"/>
                </a:solidFill>
              </a:rPr>
              <a:t> of injections</a:t>
            </a:r>
          </a:p>
          <a:p>
            <a:pPr marL="342900" lvl="1" defTabSz="912983"/>
            <a:endParaRPr lang="fr-FR" sz="1400" dirty="0">
              <a:solidFill>
                <a:srgbClr val="1D1D1B"/>
              </a:solidFill>
            </a:endParaRPr>
          </a:p>
          <a:p>
            <a:pPr marL="342900" lvl="1" defTabSz="912983"/>
            <a:r>
              <a:rPr lang="fr-FR" sz="1400" b="1" dirty="0">
                <a:solidFill>
                  <a:srgbClr val="1D1D1B"/>
                </a:solidFill>
              </a:rPr>
              <a:t>Skin </a:t>
            </a:r>
            <a:r>
              <a:rPr lang="fr-FR" sz="1400" b="1" dirty="0" err="1">
                <a:solidFill>
                  <a:srgbClr val="1D1D1B"/>
                </a:solidFill>
              </a:rPr>
              <a:t>appearance</a:t>
            </a:r>
            <a:r>
              <a:rPr lang="fr-FR" sz="1400" b="1" dirty="0">
                <a:solidFill>
                  <a:srgbClr val="1D1D1B"/>
                </a:solidFill>
              </a:rPr>
              <a:t> </a:t>
            </a:r>
            <a:r>
              <a:rPr lang="fr-FR" sz="1400" dirty="0">
                <a:solidFill>
                  <a:srgbClr val="1D1D1B"/>
                </a:solidFill>
              </a:rPr>
              <a:t>: </a:t>
            </a:r>
            <a:r>
              <a:rPr lang="fr-FR" sz="1400" dirty="0" err="1" smtClean="0">
                <a:solidFill>
                  <a:srgbClr val="1D1D1B"/>
                </a:solidFill>
              </a:rPr>
              <a:t>concerns</a:t>
            </a:r>
            <a:r>
              <a:rPr lang="fr-FR" sz="1400" dirty="0" smtClean="0">
                <a:solidFill>
                  <a:srgbClr val="1D1D1B"/>
                </a:solidFill>
              </a:rPr>
              <a:t> 75</a:t>
            </a:r>
            <a:r>
              <a:rPr lang="fr-FR" sz="1400" dirty="0">
                <a:solidFill>
                  <a:srgbClr val="1D1D1B"/>
                </a:solidFill>
              </a:rPr>
              <a:t>% of </a:t>
            </a:r>
            <a:r>
              <a:rPr lang="fr-FR" sz="1400" dirty="0" err="1">
                <a:solidFill>
                  <a:srgbClr val="1D1D1B"/>
                </a:solidFill>
              </a:rPr>
              <a:t>women</a:t>
            </a:r>
            <a:r>
              <a:rPr lang="fr-FR" sz="1400" dirty="0">
                <a:solidFill>
                  <a:srgbClr val="1D1D1B"/>
                </a:solidFill>
              </a:rPr>
              <a:t> </a:t>
            </a:r>
            <a:r>
              <a:rPr lang="fr-FR" sz="1400" dirty="0" err="1" smtClean="0">
                <a:solidFill>
                  <a:srgbClr val="1D1D1B"/>
                </a:solidFill>
              </a:rPr>
              <a:t>undergoing</a:t>
            </a:r>
            <a:r>
              <a:rPr lang="fr-FR" sz="1400" dirty="0" smtClean="0">
                <a:solidFill>
                  <a:srgbClr val="1D1D1B"/>
                </a:solidFill>
              </a:rPr>
              <a:t> HA injections </a:t>
            </a:r>
          </a:p>
          <a:p>
            <a:pPr marL="342900" lvl="1" defTabSz="912983"/>
            <a:r>
              <a:rPr lang="fr-FR" sz="1400" dirty="0" smtClean="0">
                <a:solidFill>
                  <a:srgbClr val="1D1D1B"/>
                </a:solidFill>
              </a:rPr>
              <a:t>Spot</a:t>
            </a:r>
            <a:r>
              <a:rPr lang="fr-FR" sz="1400" dirty="0">
                <a:solidFill>
                  <a:srgbClr val="1D1D1B"/>
                </a:solidFill>
              </a:rPr>
              <a:t>, skin </a:t>
            </a:r>
            <a:r>
              <a:rPr lang="fr-FR" sz="1400" dirty="0" err="1">
                <a:solidFill>
                  <a:srgbClr val="1D1D1B"/>
                </a:solidFill>
              </a:rPr>
              <a:t>tonicity</a:t>
            </a:r>
            <a:r>
              <a:rPr lang="fr-FR" sz="1400" dirty="0">
                <a:solidFill>
                  <a:srgbClr val="1D1D1B"/>
                </a:solidFill>
              </a:rPr>
              <a:t>, pore size , </a:t>
            </a:r>
            <a:r>
              <a:rPr lang="fr-FR" sz="1400" dirty="0" err="1">
                <a:solidFill>
                  <a:srgbClr val="1D1D1B"/>
                </a:solidFill>
              </a:rPr>
              <a:t>slackening</a:t>
            </a:r>
            <a:r>
              <a:rPr lang="fr-FR" sz="1400" dirty="0">
                <a:solidFill>
                  <a:srgbClr val="1D1D1B"/>
                </a:solidFill>
              </a:rPr>
              <a:t>, </a:t>
            </a:r>
            <a:r>
              <a:rPr lang="fr-FR" sz="1400" dirty="0" err="1">
                <a:solidFill>
                  <a:srgbClr val="1D1D1B"/>
                </a:solidFill>
              </a:rPr>
              <a:t>glow</a:t>
            </a:r>
            <a:r>
              <a:rPr lang="fr-FR" sz="1400" dirty="0">
                <a:solidFill>
                  <a:srgbClr val="1D1D1B"/>
                </a:solidFill>
              </a:rPr>
              <a:t> ,</a:t>
            </a:r>
            <a:r>
              <a:rPr lang="fr-FR" sz="1400" dirty="0" err="1">
                <a:solidFill>
                  <a:srgbClr val="1D1D1B"/>
                </a:solidFill>
              </a:rPr>
              <a:t>homogeneity</a:t>
            </a:r>
            <a:r>
              <a:rPr lang="fr-FR" sz="1400" dirty="0">
                <a:solidFill>
                  <a:srgbClr val="1D1D1B"/>
                </a:solidFill>
              </a:rPr>
              <a:t> …….</a:t>
            </a:r>
          </a:p>
          <a:p>
            <a:pPr marL="456476" lvl="1" defTabSz="912983"/>
            <a:r>
              <a:rPr lang="fr-FR" sz="1400" dirty="0">
                <a:solidFill>
                  <a:srgbClr val="1D1D1B"/>
                </a:solidFill>
              </a:rPr>
              <a:t> </a:t>
            </a:r>
          </a:p>
          <a:p>
            <a:pPr marL="600075" lvl="1" indent="-257175" defTabSz="912983"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D1D1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4964" y="4864723"/>
            <a:ext cx="2193549" cy="238527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2983"/>
            <a:r>
              <a:rPr lang="fr-FR" sz="1100" i="1" dirty="0">
                <a:solidFill>
                  <a:srgbClr val="1D1D1B"/>
                </a:solidFill>
              </a:rPr>
              <a:t>ART SURVEY  &amp; IFOP DATA  2016</a:t>
            </a:r>
          </a:p>
        </p:txBody>
      </p:sp>
      <p:pic>
        <p:nvPicPr>
          <p:cNvPr id="1026" name="Picture 2" descr="RÃ©sultat de recherche d'images pour &quot;balance stylisÃ©e&quot;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0"/>
          <a:stretch/>
        </p:blipFill>
        <p:spPr bwMode="auto">
          <a:xfrm>
            <a:off x="6896640" y="2774371"/>
            <a:ext cx="1925866" cy="122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self esteem&quot;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8" t="-1" r="28371" b="954"/>
          <a:stretch/>
        </p:blipFill>
        <p:spPr bwMode="auto">
          <a:xfrm>
            <a:off x="6894997" y="1288468"/>
            <a:ext cx="1687883" cy="142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COMBINING FILORGA’S </a:t>
            </a:r>
            <a:r>
              <a:rPr lang="fr-FR" dirty="0" smtClean="0"/>
              <a:t>PORTFOLIO</a:t>
            </a:r>
            <a:br>
              <a:rPr lang="fr-FR" dirty="0" smtClean="0"/>
            </a:br>
            <a:r>
              <a:rPr lang="fr-FR" dirty="0" smtClean="0"/>
              <a:t>ACCORDING TO AGEING GRADE</a:t>
            </a:r>
            <a:endParaRPr lang="fr-FR" dirty="0"/>
          </a:p>
        </p:txBody>
      </p:sp>
      <p:pic>
        <p:nvPicPr>
          <p:cNvPr id="5" name="Picture 6"/>
          <p:cNvPicPr/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5" t="44644" r="38219" b="38766"/>
          <a:stretch/>
        </p:blipFill>
        <p:spPr bwMode="auto">
          <a:xfrm>
            <a:off x="1115170" y="1817668"/>
            <a:ext cx="1936058" cy="14271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7"/>
          <p:cNvPicPr/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27" t="51288" r="36347" b="24940"/>
          <a:stretch/>
        </p:blipFill>
        <p:spPr bwMode="auto">
          <a:xfrm>
            <a:off x="6226361" y="1817668"/>
            <a:ext cx="1889592" cy="14271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9" descr="lips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26" b="10346"/>
          <a:stretch/>
        </p:blipFill>
        <p:spPr>
          <a:xfrm>
            <a:off x="3670311" y="1817668"/>
            <a:ext cx="1906339" cy="1427198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259643" y="3808660"/>
            <a:ext cx="200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NCTF135HA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690057" y="3808676"/>
            <a:ext cx="227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NCTF135HA </a:t>
            </a:r>
          </a:p>
          <a:p>
            <a:r>
              <a:rPr lang="en-US" sz="1600" dirty="0" smtClean="0"/>
              <a:t>FINE LINES</a:t>
            </a:r>
            <a:endParaRPr lang="en-US" sz="1600" dirty="0"/>
          </a:p>
        </p:txBody>
      </p:sp>
      <p:sp>
        <p:nvSpPr>
          <p:cNvPr id="10" name="TextBox 10"/>
          <p:cNvSpPr txBox="1"/>
          <p:nvPr/>
        </p:nvSpPr>
        <p:spPr>
          <a:xfrm>
            <a:off x="6372201" y="3808660"/>
            <a:ext cx="22780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NCTF135HA </a:t>
            </a:r>
          </a:p>
          <a:p>
            <a:r>
              <a:rPr lang="en-US" sz="1600" dirty="0" smtClean="0"/>
              <a:t>FINE LINES</a:t>
            </a:r>
          </a:p>
          <a:p>
            <a:r>
              <a:rPr lang="en-US" sz="1600" dirty="0" smtClean="0"/>
              <a:t>UNIVERSAL</a:t>
            </a:r>
            <a:endParaRPr lang="en-US" sz="1600" dirty="0"/>
          </a:p>
        </p:txBody>
      </p:sp>
      <p:sp>
        <p:nvSpPr>
          <p:cNvPr id="11" name="TextBox 2"/>
          <p:cNvSpPr txBox="1"/>
          <p:nvPr/>
        </p:nvSpPr>
        <p:spPr>
          <a:xfrm>
            <a:off x="1259632" y="3795886"/>
            <a:ext cx="200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NCTF135HA</a:t>
            </a:r>
            <a:endParaRPr lang="en-US" sz="1600" dirty="0"/>
          </a:p>
        </p:txBody>
      </p:sp>
      <p:sp>
        <p:nvSpPr>
          <p:cNvPr id="12" name="TextBox 8"/>
          <p:cNvSpPr txBox="1"/>
          <p:nvPr/>
        </p:nvSpPr>
        <p:spPr>
          <a:xfrm>
            <a:off x="3690046" y="3795902"/>
            <a:ext cx="227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NCTF135HA </a:t>
            </a:r>
          </a:p>
          <a:p>
            <a:r>
              <a:rPr lang="en-US" sz="1600" dirty="0" smtClean="0"/>
              <a:t>FINE LINES</a:t>
            </a:r>
            <a:endParaRPr lang="en-US" sz="1600" dirty="0"/>
          </a:p>
        </p:txBody>
      </p:sp>
      <p:sp>
        <p:nvSpPr>
          <p:cNvPr id="13" name="TextBox 10"/>
          <p:cNvSpPr txBox="1"/>
          <p:nvPr/>
        </p:nvSpPr>
        <p:spPr>
          <a:xfrm>
            <a:off x="6372190" y="3795886"/>
            <a:ext cx="22780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NCTF135HA </a:t>
            </a:r>
          </a:p>
          <a:p>
            <a:r>
              <a:rPr lang="en-US" sz="1600" dirty="0" smtClean="0"/>
              <a:t>FINE LINES</a:t>
            </a:r>
          </a:p>
          <a:p>
            <a:r>
              <a:rPr lang="en-US" sz="1600" dirty="0" smtClean="0"/>
              <a:t>UNIVERSAL</a:t>
            </a:r>
            <a:endParaRPr lang="en-US" sz="1600" dirty="0"/>
          </a:p>
        </p:txBody>
      </p:sp>
      <p:sp>
        <p:nvSpPr>
          <p:cNvPr id="14" name="TextBox 2"/>
          <p:cNvSpPr txBox="1"/>
          <p:nvPr/>
        </p:nvSpPr>
        <p:spPr>
          <a:xfrm>
            <a:off x="1259632" y="3435846"/>
            <a:ext cx="200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GRADE 1</a:t>
            </a:r>
            <a:endParaRPr lang="en-US" sz="1600" dirty="0"/>
          </a:p>
        </p:txBody>
      </p:sp>
      <p:sp>
        <p:nvSpPr>
          <p:cNvPr id="15" name="TextBox 8"/>
          <p:cNvSpPr txBox="1"/>
          <p:nvPr/>
        </p:nvSpPr>
        <p:spPr>
          <a:xfrm>
            <a:off x="3690046" y="3435862"/>
            <a:ext cx="227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GRADE 2</a:t>
            </a:r>
            <a:endParaRPr lang="en-US" sz="1600" dirty="0"/>
          </a:p>
        </p:txBody>
      </p:sp>
      <p:sp>
        <p:nvSpPr>
          <p:cNvPr id="16" name="TextBox 10"/>
          <p:cNvSpPr txBox="1"/>
          <p:nvPr/>
        </p:nvSpPr>
        <p:spPr>
          <a:xfrm>
            <a:off x="6372190" y="3435846"/>
            <a:ext cx="227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GRADE 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067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COMBINING FILORGA’S </a:t>
            </a:r>
            <a:r>
              <a:rPr lang="fr-FR" dirty="0" smtClean="0"/>
              <a:t>PORTFOLIO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6482" t="36441" b="13899"/>
          <a:stretch/>
        </p:blipFill>
        <p:spPr>
          <a:xfrm flipH="1">
            <a:off x="3563887" y="1238534"/>
            <a:ext cx="5569041" cy="3896784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6826243" y="3215500"/>
            <a:ext cx="924798" cy="515888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"/>
          <p:cNvCxnSpPr/>
          <p:nvPr/>
        </p:nvCxnSpPr>
        <p:spPr>
          <a:xfrm flipV="1">
            <a:off x="6826245" y="3123450"/>
            <a:ext cx="761985" cy="607939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8"/>
          <p:cNvCxnSpPr/>
          <p:nvPr/>
        </p:nvCxnSpPr>
        <p:spPr>
          <a:xfrm flipV="1">
            <a:off x="6826246" y="3327835"/>
            <a:ext cx="1130132" cy="381411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2"/>
          <p:cNvSpPr txBox="1"/>
          <p:nvPr/>
        </p:nvSpPr>
        <p:spPr>
          <a:xfrm>
            <a:off x="1373315" y="1805119"/>
            <a:ext cx="1835569" cy="495676"/>
          </a:xfrm>
          <a:prstGeom prst="rect">
            <a:avLst/>
          </a:prstGeom>
          <a:noFill/>
        </p:spPr>
        <p:txBody>
          <a:bodyPr wrap="square" lIns="64160" tIns="32081" rIns="64160" bIns="32081" rtlCol="0">
            <a:spAutoFit/>
          </a:bodyPr>
          <a:lstStyle/>
          <a:p>
            <a:pPr defTabSz="684318"/>
            <a:r>
              <a:rPr lang="fr-FR" sz="1400" dirty="0">
                <a:solidFill>
                  <a:srgbClr val="3366FF"/>
                </a:solidFill>
              </a:rPr>
              <a:t>ART FILLER</a:t>
            </a:r>
            <a:r>
              <a:rPr lang="fr-FR" sz="1400" baseline="30000" dirty="0">
                <a:solidFill>
                  <a:srgbClr val="3366FF"/>
                </a:solidFill>
              </a:rPr>
              <a:t>®</a:t>
            </a:r>
            <a:r>
              <a:rPr lang="fr-FR" sz="1400" dirty="0">
                <a:solidFill>
                  <a:srgbClr val="3366FF"/>
                </a:solidFill>
              </a:rPr>
              <a:t> </a:t>
            </a:r>
            <a:endParaRPr lang="fr-FR" sz="1400" dirty="0" smtClean="0">
              <a:solidFill>
                <a:srgbClr val="3366FF"/>
              </a:solidFill>
            </a:endParaRPr>
          </a:p>
          <a:p>
            <a:pPr defTabSz="684318"/>
            <a:r>
              <a:rPr lang="fr-FR" sz="1400" dirty="0" smtClean="0">
                <a:solidFill>
                  <a:srgbClr val="3366FF"/>
                </a:solidFill>
              </a:rPr>
              <a:t>Fine </a:t>
            </a:r>
            <a:r>
              <a:rPr lang="fr-FR" sz="1400" dirty="0">
                <a:solidFill>
                  <a:srgbClr val="3366FF"/>
                </a:solidFill>
              </a:rPr>
              <a:t>Lines</a:t>
            </a:r>
          </a:p>
        </p:txBody>
      </p:sp>
      <p:sp>
        <p:nvSpPr>
          <p:cNvPr id="9" name="ZoneTexte 31"/>
          <p:cNvSpPr txBox="1"/>
          <p:nvPr/>
        </p:nvSpPr>
        <p:spPr>
          <a:xfrm>
            <a:off x="1373320" y="2949792"/>
            <a:ext cx="2032505" cy="495676"/>
          </a:xfrm>
          <a:prstGeom prst="rect">
            <a:avLst/>
          </a:prstGeom>
          <a:noFill/>
        </p:spPr>
        <p:txBody>
          <a:bodyPr wrap="square" lIns="64160" tIns="32081" rIns="64160" bIns="32081" rtlCol="0">
            <a:spAutoFit/>
          </a:bodyPr>
          <a:lstStyle/>
          <a:p>
            <a:pPr defTabSz="684318"/>
            <a:r>
              <a:rPr lang="fr-FR" sz="1400" dirty="0" smtClean="0">
                <a:solidFill>
                  <a:srgbClr val="1D1D1B"/>
                </a:solidFill>
              </a:rPr>
              <a:t>ART FILLER</a:t>
            </a:r>
            <a:r>
              <a:rPr lang="fr-FR" sz="1400" baseline="30000" dirty="0" smtClean="0">
                <a:solidFill>
                  <a:srgbClr val="1D1D1B"/>
                </a:solidFill>
              </a:rPr>
              <a:t>®</a:t>
            </a:r>
            <a:r>
              <a:rPr lang="fr-FR" sz="1400" dirty="0" smtClean="0">
                <a:solidFill>
                  <a:srgbClr val="1D1D1B"/>
                </a:solidFill>
              </a:rPr>
              <a:t> </a:t>
            </a:r>
          </a:p>
          <a:p>
            <a:pPr defTabSz="684318"/>
            <a:r>
              <a:rPr lang="fr-FR" sz="1400" dirty="0" smtClean="0">
                <a:solidFill>
                  <a:srgbClr val="1D1D1B"/>
                </a:solidFill>
              </a:rPr>
              <a:t>Universal             </a:t>
            </a:r>
          </a:p>
        </p:txBody>
      </p:sp>
      <p:cxnSp>
        <p:nvCxnSpPr>
          <p:cNvPr id="10" name="Straight Connector 16"/>
          <p:cNvCxnSpPr/>
          <p:nvPr/>
        </p:nvCxnSpPr>
        <p:spPr>
          <a:xfrm flipV="1">
            <a:off x="6826245" y="3215485"/>
            <a:ext cx="1130133" cy="493758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8"/>
          <p:cNvCxnSpPr/>
          <p:nvPr/>
        </p:nvCxnSpPr>
        <p:spPr>
          <a:xfrm flipV="1">
            <a:off x="6848397" y="3123434"/>
            <a:ext cx="865180" cy="607937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/>
          <p:cNvCxnSpPr/>
          <p:nvPr/>
        </p:nvCxnSpPr>
        <p:spPr>
          <a:xfrm flipV="1">
            <a:off x="6826245" y="3327849"/>
            <a:ext cx="1346157" cy="452386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0"/>
          <p:cNvCxnSpPr>
            <a:stCxn id="14" idx="6"/>
          </p:cNvCxnSpPr>
          <p:nvPr/>
        </p:nvCxnSpPr>
        <p:spPr>
          <a:xfrm>
            <a:off x="6901175" y="3744413"/>
            <a:ext cx="1271236" cy="32512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2"/>
          <p:cNvSpPr/>
          <p:nvPr/>
        </p:nvSpPr>
        <p:spPr>
          <a:xfrm flipH="1">
            <a:off x="6901175" y="3683677"/>
            <a:ext cx="119097" cy="12147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73" y="1238550"/>
            <a:ext cx="998538" cy="133321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816" y="3897469"/>
            <a:ext cx="652493" cy="1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541197"/>
            <a:ext cx="988336" cy="1263952"/>
          </a:xfrm>
          <a:prstGeom prst="rect">
            <a:avLst/>
          </a:prstGeom>
        </p:spPr>
      </p:pic>
      <p:cxnSp>
        <p:nvCxnSpPr>
          <p:cNvPr id="18" name="Straight Connector 32"/>
          <p:cNvCxnSpPr>
            <a:stCxn id="14" idx="5"/>
          </p:cNvCxnSpPr>
          <p:nvPr/>
        </p:nvCxnSpPr>
        <p:spPr>
          <a:xfrm>
            <a:off x="6918616" y="3787360"/>
            <a:ext cx="1037771" cy="525753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6"/>
          <p:cNvCxnSpPr>
            <a:stCxn id="14" idx="6"/>
          </p:cNvCxnSpPr>
          <p:nvPr/>
        </p:nvCxnSpPr>
        <p:spPr>
          <a:xfrm>
            <a:off x="6901175" y="3744413"/>
            <a:ext cx="1055212" cy="371022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9"/>
          <p:cNvCxnSpPr>
            <a:stCxn id="14" idx="4"/>
          </p:cNvCxnSpPr>
          <p:nvPr/>
        </p:nvCxnSpPr>
        <p:spPr>
          <a:xfrm>
            <a:off x="6960723" y="3805149"/>
            <a:ext cx="590050" cy="507949"/>
          </a:xfrm>
          <a:prstGeom prst="line">
            <a:avLst/>
          </a:prstGeom>
          <a:ln>
            <a:solidFill>
              <a:srgbClr val="FF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3"/>
          <p:cNvCxnSpPr/>
          <p:nvPr/>
        </p:nvCxnSpPr>
        <p:spPr>
          <a:xfrm flipV="1">
            <a:off x="6933748" y="3462380"/>
            <a:ext cx="1341545" cy="273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45"/>
          <p:cNvCxnSpPr/>
          <p:nvPr/>
        </p:nvCxnSpPr>
        <p:spPr>
          <a:xfrm>
            <a:off x="6933748" y="3709243"/>
            <a:ext cx="1271225" cy="2742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1373309" y="4313098"/>
            <a:ext cx="12919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4318"/>
            <a:r>
              <a:rPr lang="fr-FR" sz="1400" dirty="0">
                <a:solidFill>
                  <a:srgbClr val="FF0000"/>
                </a:solidFill>
              </a:rPr>
              <a:t>NCTF</a:t>
            </a:r>
            <a:r>
              <a:rPr lang="fr-FR" sz="1400" baseline="30000" dirty="0">
                <a:solidFill>
                  <a:srgbClr val="FF0000"/>
                </a:solidFill>
              </a:rPr>
              <a:t>®</a:t>
            </a:r>
            <a:r>
              <a:rPr lang="fr-FR" sz="1400" dirty="0">
                <a:solidFill>
                  <a:srgbClr val="FF0000"/>
                </a:solidFill>
              </a:rPr>
              <a:t> 135HA</a:t>
            </a:r>
          </a:p>
        </p:txBody>
      </p:sp>
    </p:spTree>
    <p:extLst>
      <p:ext uri="{BB962C8B-B14F-4D97-AF65-F5344CB8AC3E}">
        <p14:creationId xmlns:p14="http://schemas.microsoft.com/office/powerpoint/2010/main" val="22217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ANATOMY &amp; VASCULAR STRUCTURES</a:t>
            </a:r>
            <a:endParaRPr lang="fr-FR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1"/>
          <a:stretch/>
        </p:blipFill>
        <p:spPr bwMode="auto">
          <a:xfrm>
            <a:off x="2012180" y="1455211"/>
            <a:ext cx="4994772" cy="3381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08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 NUTRI LIPS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NATURAL RESULTS</a:t>
            </a:r>
            <a:endParaRPr lang="fr-FR" dirty="0"/>
          </a:p>
        </p:txBody>
      </p:sp>
      <p:pic>
        <p:nvPicPr>
          <p:cNvPr id="3" name="Picture 2" descr="bionutrilipsBA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1" y="1494892"/>
            <a:ext cx="2949066" cy="2949066"/>
          </a:xfrm>
          <a:prstGeom prst="rect">
            <a:avLst/>
          </a:prstGeom>
        </p:spPr>
      </p:pic>
      <p:pic>
        <p:nvPicPr>
          <p:cNvPr id="4" name="Picture 5" descr="BNL-BA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54" y="1475637"/>
            <a:ext cx="2968321" cy="2968321"/>
          </a:xfrm>
          <a:prstGeom prst="rect">
            <a:avLst/>
          </a:prstGeom>
        </p:spPr>
      </p:pic>
      <p:pic>
        <p:nvPicPr>
          <p:cNvPr id="5" name="Content Placeholder 4" descr="IMG_5771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326" r="-29326"/>
          <a:stretch>
            <a:fillRect/>
          </a:stretch>
        </p:blipFill>
        <p:spPr>
          <a:xfrm>
            <a:off x="-784361" y="1494892"/>
            <a:ext cx="4678781" cy="294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40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 NUTRI LIPS </a:t>
            </a:r>
            <a:br>
              <a:rPr lang="en-US" dirty="0"/>
            </a:br>
            <a:r>
              <a:rPr lang="en-US" dirty="0"/>
              <a:t>NATURAL </a:t>
            </a:r>
            <a:r>
              <a:rPr lang="en-US" dirty="0" smtClean="0"/>
              <a:t>RESULTS – static and dynamic</a:t>
            </a:r>
            <a:endParaRPr lang="fr-FR" dirty="0"/>
          </a:p>
        </p:txBody>
      </p:sp>
      <p:pic>
        <p:nvPicPr>
          <p:cNvPr id="3" name="Content Placeholder 4" descr="IMG_577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9326" r="-29326"/>
          <a:stretch>
            <a:fillRect/>
          </a:stretch>
        </p:blipFill>
        <p:spPr>
          <a:xfrm>
            <a:off x="-142619" y="1275894"/>
            <a:ext cx="4435859" cy="2795951"/>
          </a:xfrm>
          <a:prstGeom prst="rect">
            <a:avLst/>
          </a:prstGeom>
        </p:spPr>
      </p:pic>
      <p:pic>
        <p:nvPicPr>
          <p:cNvPr id="4" name="Picture 5" descr="IMG_577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1271414"/>
            <a:ext cx="3676600" cy="36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59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BIO NUTRI LIPS </a:t>
            </a:r>
            <a:br>
              <a:rPr lang="en-US" dirty="0"/>
            </a:br>
            <a:r>
              <a:rPr lang="en-US" dirty="0"/>
              <a:t>NATURAL RESULTS – static and dynamic</a:t>
            </a:r>
            <a:endParaRPr lang="fr-FR" dirty="0"/>
          </a:p>
        </p:txBody>
      </p:sp>
      <p:pic>
        <p:nvPicPr>
          <p:cNvPr id="3" name="Picture 3" descr="bionutrilipsB&amp;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32277"/>
            <a:ext cx="3371800" cy="3371800"/>
          </a:xfrm>
          <a:prstGeom prst="rect">
            <a:avLst/>
          </a:prstGeom>
        </p:spPr>
      </p:pic>
      <p:pic>
        <p:nvPicPr>
          <p:cNvPr id="4" name="IMG_589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bright="6000" contrast="6000"/>
          </a:blip>
          <a:srcRect l="7747" r="14690"/>
          <a:stretch/>
        </p:blipFill>
        <p:spPr>
          <a:xfrm>
            <a:off x="5957983" y="1332277"/>
            <a:ext cx="2504473" cy="1816100"/>
          </a:xfrm>
          <a:prstGeom prst="rect">
            <a:avLst/>
          </a:prstGeom>
        </p:spPr>
      </p:pic>
      <p:pic>
        <p:nvPicPr>
          <p:cNvPr id="5" name="IMG_5899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>
            <a:lum bright="7000" contrast="-4000"/>
          </a:blip>
          <a:srcRect l="2684" r="18044"/>
          <a:stretch/>
        </p:blipFill>
        <p:spPr>
          <a:xfrm>
            <a:off x="5957984" y="3287225"/>
            <a:ext cx="2504472" cy="17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7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383575" y="1361883"/>
            <a:ext cx="7212789" cy="3301557"/>
          </a:xfrm>
          <a:prstGeom prst="rect">
            <a:avLst/>
          </a:prstGeom>
        </p:spPr>
        <p:txBody>
          <a:bodyPr lIns="68433" tIns="34214" rIns="68433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solidFill>
                  <a:srgbClr val="1D1D1B"/>
                </a:solidFill>
                <a:latin typeface="DINPro-Medium" pitchFamily="50" charset="0"/>
              </a:rPr>
              <a:t> </a:t>
            </a:r>
          </a:p>
          <a:p>
            <a:r>
              <a:rPr lang="fr-FR" sz="1400" dirty="0" smtClean="0">
                <a:solidFill>
                  <a:srgbClr val="1D1D1B"/>
                </a:solidFill>
                <a:latin typeface="DINPro-Regular"/>
              </a:rPr>
              <a:t>      </a:t>
            </a:r>
            <a:r>
              <a:rPr lang="fr-FR" sz="1400" dirty="0" err="1" smtClean="0">
                <a:solidFill>
                  <a:srgbClr val="1D1D1B"/>
                </a:solidFill>
                <a:latin typeface="DINPro-Regular"/>
              </a:rPr>
              <a:t>Prevention</a:t>
            </a:r>
            <a:r>
              <a:rPr lang="fr-FR" sz="1400" dirty="0" smtClean="0">
                <a:solidFill>
                  <a:srgbClr val="1D1D1B"/>
                </a:solidFill>
                <a:latin typeface="DINPro-Regular"/>
              </a:rPr>
              <a:t> 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and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treatment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of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quality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of skin at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any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age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</a:t>
            </a:r>
          </a:p>
          <a:p>
            <a:r>
              <a:rPr lang="fr-FR" sz="1400" dirty="0" smtClean="0">
                <a:solidFill>
                  <a:srgbClr val="1D1D1B"/>
                </a:solidFill>
                <a:latin typeface="DINPro-Regular"/>
              </a:rPr>
              <a:t>      Correction 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of 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superficial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skin </a:t>
            </a:r>
            <a:r>
              <a:rPr lang="fr-FR" sz="1400" dirty="0" smtClean="0">
                <a:solidFill>
                  <a:srgbClr val="1D1D1B"/>
                </a:solidFill>
                <a:latin typeface="DINPro-Regular"/>
              </a:rPr>
              <a:t>reliefs </a:t>
            </a:r>
            <a:endParaRPr lang="fr-FR" sz="1400" dirty="0">
              <a:solidFill>
                <a:srgbClr val="1D1D1B"/>
              </a:solidFill>
              <a:latin typeface="DINPro-Regular"/>
            </a:endParaRPr>
          </a:p>
          <a:p>
            <a:r>
              <a:rPr lang="fr-FR" sz="1400" dirty="0" smtClean="0">
                <a:solidFill>
                  <a:srgbClr val="1D1D1B"/>
                </a:solidFill>
                <a:latin typeface="DINPro-Regular"/>
              </a:rPr>
              <a:t>      </a:t>
            </a:r>
            <a:r>
              <a:rPr lang="fr-FR" sz="1400" dirty="0" err="1" smtClean="0">
                <a:solidFill>
                  <a:srgbClr val="1D1D1B"/>
                </a:solidFill>
                <a:latin typeface="DINPro-Regular"/>
              </a:rPr>
              <a:t>Prevention</a:t>
            </a:r>
            <a:r>
              <a:rPr lang="fr-FR" sz="1400" dirty="0" smtClean="0">
                <a:solidFill>
                  <a:srgbClr val="1D1D1B"/>
                </a:solidFill>
                <a:latin typeface="DINPro-Regular"/>
              </a:rPr>
              <a:t>  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and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treatment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of skin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sagging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 </a:t>
            </a:r>
          </a:p>
          <a:p>
            <a:r>
              <a:rPr lang="fr-FR" sz="1400" dirty="0" smtClean="0">
                <a:solidFill>
                  <a:srgbClr val="1D1D1B"/>
                </a:solidFill>
                <a:latin typeface="DINPro-Regular"/>
              </a:rPr>
              <a:t>      Correction 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of </a:t>
            </a:r>
            <a:r>
              <a:rPr lang="fr-FR" sz="1400" dirty="0" err="1" smtClean="0">
                <a:solidFill>
                  <a:srgbClr val="1D1D1B"/>
                </a:solidFill>
                <a:latin typeface="DINPro-Regular"/>
              </a:rPr>
              <a:t>shadows</a:t>
            </a:r>
            <a:endParaRPr lang="fr-FR" sz="1400" dirty="0">
              <a:solidFill>
                <a:srgbClr val="1D1D1B"/>
              </a:solidFill>
              <a:latin typeface="DINPro-Regular"/>
            </a:endParaRPr>
          </a:p>
          <a:p>
            <a:pPr marL="342900" indent="-342900">
              <a:buFontTx/>
              <a:buAutoNum type="arabicPeriod" startAt="3"/>
            </a:pPr>
            <a:endParaRPr lang="fr-FR" sz="1400" dirty="0">
              <a:solidFill>
                <a:srgbClr val="1D1D1B"/>
              </a:solidFill>
              <a:latin typeface="DINPro-Regular"/>
            </a:endParaRPr>
          </a:p>
          <a:p>
            <a:r>
              <a:rPr lang="fr-FR" sz="1400" dirty="0">
                <a:solidFill>
                  <a:srgbClr val="1D1D1B"/>
                </a:solidFill>
                <a:latin typeface="DINPro-Regular"/>
              </a:rPr>
              <a:t>Can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be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combined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with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all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aesthetic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</a:t>
            </a:r>
            <a:r>
              <a:rPr lang="fr-FR" sz="1400" dirty="0" err="1">
                <a:solidFill>
                  <a:srgbClr val="1D1D1B"/>
                </a:solidFill>
                <a:latin typeface="DINPro-Regular"/>
              </a:rPr>
              <a:t>procedures</a:t>
            </a:r>
            <a:r>
              <a:rPr lang="fr-FR" sz="1400" dirty="0">
                <a:solidFill>
                  <a:srgbClr val="1D1D1B"/>
                </a:solidFill>
                <a:latin typeface="DINPro-Regular"/>
              </a:rPr>
              <a:t> </a:t>
            </a:r>
          </a:p>
          <a:p>
            <a:pPr marL="342911" lvl="1"/>
            <a:r>
              <a:rPr lang="fr-FR" sz="1400" dirty="0" err="1" smtClean="0">
                <a:solidFill>
                  <a:srgbClr val="1D1D1B"/>
                </a:solidFill>
              </a:rPr>
              <a:t>Volumetry</a:t>
            </a:r>
            <a:r>
              <a:rPr lang="fr-FR" sz="1400" dirty="0" smtClean="0">
                <a:solidFill>
                  <a:srgbClr val="1D1D1B"/>
                </a:solidFill>
              </a:rPr>
              <a:t> </a:t>
            </a:r>
            <a:endParaRPr lang="fr-FR" sz="1400" dirty="0">
              <a:solidFill>
                <a:srgbClr val="1D1D1B"/>
              </a:solidFill>
            </a:endParaRPr>
          </a:p>
          <a:p>
            <a:pPr marL="342911" lvl="1"/>
            <a:r>
              <a:rPr lang="fr-FR" sz="1400" dirty="0" err="1" smtClean="0">
                <a:solidFill>
                  <a:srgbClr val="1D1D1B"/>
                </a:solidFill>
              </a:rPr>
              <a:t>Surgery</a:t>
            </a:r>
            <a:endParaRPr lang="fr-FR" sz="1400" dirty="0">
              <a:solidFill>
                <a:srgbClr val="1D1D1B"/>
              </a:solidFill>
            </a:endParaRPr>
          </a:p>
          <a:p>
            <a:pPr marL="342911" lvl="1"/>
            <a:r>
              <a:rPr lang="fr-FR" sz="1400" dirty="0" smtClean="0">
                <a:solidFill>
                  <a:srgbClr val="1D1D1B"/>
                </a:solidFill>
              </a:rPr>
              <a:t>Laser </a:t>
            </a:r>
            <a:endParaRPr lang="fr-FR" sz="1400" dirty="0">
              <a:solidFill>
                <a:srgbClr val="1D1D1B"/>
              </a:solidFill>
            </a:endParaRPr>
          </a:p>
          <a:p>
            <a:pPr marL="342911" lvl="1"/>
            <a:r>
              <a:rPr lang="fr-FR" sz="1400" dirty="0" smtClean="0">
                <a:solidFill>
                  <a:srgbClr val="1D1D1B"/>
                </a:solidFill>
              </a:rPr>
              <a:t>Peeling  </a:t>
            </a:r>
            <a:endParaRPr lang="fr-FR" sz="1400" dirty="0">
              <a:solidFill>
                <a:srgbClr val="1D1D1B"/>
              </a:solidFill>
            </a:endParaRPr>
          </a:p>
          <a:p>
            <a:r>
              <a:rPr lang="fr-FR" sz="1400" dirty="0">
                <a:solidFill>
                  <a:srgbClr val="1D1D1B"/>
                </a:solidFill>
                <a:latin typeface="DINPro-Medium" pitchFamily="50" charset="0"/>
              </a:rPr>
              <a:t> </a:t>
            </a:r>
          </a:p>
          <a:p>
            <a:endParaRPr lang="fr-FR" sz="1400" dirty="0">
              <a:solidFill>
                <a:srgbClr val="1D1D1B"/>
              </a:solidFill>
              <a:latin typeface="DINPro-Medium" pitchFamily="50" charset="0"/>
            </a:endParaRPr>
          </a:p>
          <a:p>
            <a:pPr marL="342900" indent="-342900">
              <a:buFontTx/>
              <a:buAutoNum type="arabicPeriod" startAt="3"/>
            </a:pPr>
            <a:endParaRPr lang="fr-FR" sz="1400" dirty="0">
              <a:solidFill>
                <a:srgbClr val="1D1D1B"/>
              </a:solidFill>
              <a:latin typeface="DINPro-Medium" pitchFamily="50" charset="0"/>
            </a:endParaRPr>
          </a:p>
          <a:p>
            <a:endParaRPr lang="fr-FR" sz="1400" dirty="0">
              <a:solidFill>
                <a:srgbClr val="1D1D1B"/>
              </a:solidFill>
              <a:latin typeface="DINPro-Medium" pitchFamily="50" charset="0"/>
            </a:endParaRPr>
          </a:p>
          <a:p>
            <a:endParaRPr lang="fr-FR" sz="1100" dirty="0">
              <a:solidFill>
                <a:srgbClr val="1D1D1B"/>
              </a:solidFill>
              <a:latin typeface="DINPro-Regular"/>
            </a:endParaRPr>
          </a:p>
        </p:txBody>
      </p: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498640" y="560411"/>
            <a:ext cx="8506697" cy="768614"/>
          </a:xfrm>
        </p:spPr>
        <p:txBody>
          <a:bodyPr/>
          <a:lstStyle/>
          <a:p>
            <a:r>
              <a:rPr lang="fr-FR" dirty="0"/>
              <a:t>BIO NUTRI </a:t>
            </a:r>
            <a:r>
              <a:rPr lang="fr-FR" dirty="0" smtClean="0"/>
              <a:t>LIFT: INDICATIONS </a:t>
            </a:r>
            <a:br>
              <a:rPr lang="fr-FR" dirty="0" smtClean="0"/>
            </a:br>
            <a:r>
              <a:rPr lang="fr-FR" dirty="0" smtClean="0"/>
              <a:t>lift </a:t>
            </a:r>
            <a:r>
              <a:rPr lang="fr-FR" dirty="0" err="1"/>
              <a:t>effect</a:t>
            </a:r>
            <a:r>
              <a:rPr lang="fr-FR" dirty="0"/>
              <a:t> &amp; </a:t>
            </a:r>
            <a:r>
              <a:rPr lang="fr-FR" dirty="0" smtClean="0"/>
              <a:t>facial </a:t>
            </a:r>
            <a:r>
              <a:rPr lang="fr-FR" dirty="0" err="1"/>
              <a:t>rejuvenation</a:t>
            </a:r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pic>
        <p:nvPicPr>
          <p:cNvPr id="5" name="Picture 2" descr="Trio3186 v2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4" b="33987"/>
          <a:stretch/>
        </p:blipFill>
        <p:spPr bwMode="auto">
          <a:xfrm>
            <a:off x="4283969" y="2141310"/>
            <a:ext cx="4860032" cy="273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5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desmedt\AppData\Local\Microsoft\Windows\Temporary Internet Files\Content.Outlook\S5PJ8KOF\2400x2500-PANNEAU-STAND-IMCAS-121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6E5EA"/>
              </a:clrFrom>
              <a:clrTo>
                <a:srgbClr val="E6E5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21935" r="56828" b="26718"/>
          <a:stretch/>
        </p:blipFill>
        <p:spPr bwMode="auto">
          <a:xfrm>
            <a:off x="-70980" y="1304614"/>
            <a:ext cx="2229177" cy="310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87579" y="515192"/>
            <a:ext cx="6858000" cy="493405"/>
          </a:xfrm>
        </p:spPr>
        <p:txBody>
          <a:bodyPr/>
          <a:lstStyle/>
          <a:p>
            <a:r>
              <a:rPr lang="en-US" dirty="0" smtClean="0"/>
              <a:t>BIO NUTRI LIFT: </a:t>
            </a:r>
            <a:r>
              <a:rPr lang="en-US" dirty="0"/>
              <a:t>A NEW CONCEPT BY </a:t>
            </a:r>
            <a:r>
              <a:rPr lang="en-US" dirty="0" smtClean="0"/>
              <a:t>FILORGA</a:t>
            </a:r>
            <a:br>
              <a:rPr lang="en-US" dirty="0" smtClean="0"/>
            </a:br>
            <a:r>
              <a:rPr lang="fr-FR" sz="1500" dirty="0"/>
              <a:t>COMBINATION OF CROSS LINKED HA + POLYREVITALISATION SOLUTION</a:t>
            </a:r>
            <a:endParaRPr lang="en-US" sz="1500" dirty="0"/>
          </a:p>
        </p:txBody>
      </p:sp>
      <p:pic>
        <p:nvPicPr>
          <p:cNvPr id="8" name="Image 8" descr="135h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5736" y="2898554"/>
            <a:ext cx="1073981" cy="138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1043608" y="4588449"/>
            <a:ext cx="1728192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H="1">
            <a:off x="1043608" y="4371950"/>
            <a:ext cx="1" cy="216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2771799" y="4371950"/>
            <a:ext cx="1" cy="216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403648" y="4587974"/>
            <a:ext cx="1273911" cy="27696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 defTabSz="912983"/>
            <a:r>
              <a:rPr lang="fr-FR" sz="1200" dirty="0" err="1">
                <a:solidFill>
                  <a:srgbClr val="1D1D1B"/>
                </a:solidFill>
              </a:rPr>
              <a:t>Only</a:t>
            </a:r>
            <a:r>
              <a:rPr lang="fr-FR" sz="1200" dirty="0">
                <a:solidFill>
                  <a:srgbClr val="1D1D1B"/>
                </a:solidFill>
              </a:rPr>
              <a:t> </a:t>
            </a:r>
            <a:r>
              <a:rPr lang="fr-FR" sz="1200" dirty="0">
                <a:solidFill>
                  <a:srgbClr val="1D1D1B"/>
                </a:solidFill>
                <a:latin typeface="DINPro-Bold"/>
              </a:rPr>
              <a:t>1 session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AAB30018-B4BA-4CBD-90B4-DA61FDB03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46" t="8585" r="56292" b="75593"/>
          <a:stretch/>
        </p:blipFill>
        <p:spPr>
          <a:xfrm>
            <a:off x="601542" y="2547679"/>
            <a:ext cx="1137684" cy="3508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AAB30018-B4BA-4CBD-90B4-DA61FDB03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31" t="12415" r="32525" b="75593"/>
          <a:stretch/>
        </p:blipFill>
        <p:spPr>
          <a:xfrm>
            <a:off x="2219021" y="2624404"/>
            <a:ext cx="984827" cy="307386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2" t="41259" r="31558" b="32993"/>
          <a:stretch/>
        </p:blipFill>
        <p:spPr bwMode="auto">
          <a:xfrm>
            <a:off x="8208819" y="425384"/>
            <a:ext cx="818029" cy="80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350819" y="851893"/>
            <a:ext cx="6858000" cy="493405"/>
          </a:xfrm>
          <a:prstGeom prst="rect">
            <a:avLst/>
          </a:prstGeom>
        </p:spPr>
        <p:txBody>
          <a:bodyPr lIns="64193" tIns="32105" rIns="64193" bIns="32105" anchor="ctr" anchorCtr="0"/>
          <a:lstStyle>
            <a:lvl1pPr algn="l" defTabSz="68499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rgbClr val="1D1D1B"/>
                </a:solidFill>
              </a:rPr>
              <a:t>DEVELOPED BY </a:t>
            </a:r>
          </a:p>
          <a:p>
            <a:pPr algn="r"/>
            <a:r>
              <a:rPr lang="en-US" sz="900" dirty="0">
                <a:solidFill>
                  <a:srgbClr val="1D1D1B"/>
                </a:solidFill>
              </a:rPr>
              <a:t>Dr MAXENCE CAILLENS</a:t>
            </a:r>
          </a:p>
        </p:txBody>
      </p:sp>
      <p:pic>
        <p:nvPicPr>
          <p:cNvPr id="1026" name="Picture 2" descr="Résultat de recherche d'images pour &quot;SOFTFIL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62" y="4141373"/>
            <a:ext cx="745858" cy="32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cdesmedt\AppData\Local\Microsoft\Windows\Temporary Internet Files\Content.Outlook\S5PJ8KOF\2400x2500-PANNEAU-STAND-IMCAS-1217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6E5EA"/>
              </a:clrFrom>
              <a:clrTo>
                <a:srgbClr val="E6E5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9" t="53069" r="56828" b="32862"/>
          <a:stretch/>
        </p:blipFill>
        <p:spPr bwMode="auto">
          <a:xfrm>
            <a:off x="3347864" y="3256457"/>
            <a:ext cx="679800" cy="8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027663" y="4016287"/>
            <a:ext cx="1279913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2983"/>
            <a:r>
              <a:rPr lang="fr-FR" sz="1100" dirty="0">
                <a:solidFill>
                  <a:srgbClr val="1D1D1B"/>
                </a:solidFill>
              </a:rPr>
              <a:t>EXCLUSIVE CANNULA </a:t>
            </a:r>
          </a:p>
          <a:p>
            <a:pPr defTabSz="912983"/>
            <a:r>
              <a:rPr lang="fr-FR" sz="1100" dirty="0">
                <a:solidFill>
                  <a:srgbClr val="1D1D1B"/>
                </a:solidFill>
              </a:rPr>
              <a:t>25G 55 MM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889655" y="4611589"/>
            <a:ext cx="1872208" cy="1924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912983"/>
            <a:r>
              <a:rPr lang="fr-FR" sz="800" dirty="0">
                <a:solidFill>
                  <a:srgbClr val="1D1D1B"/>
                </a:solidFill>
              </a:rPr>
              <a:t>AVAILABLE IN </a:t>
            </a:r>
            <a:r>
              <a:rPr lang="fr-FR" sz="800" dirty="0" smtClean="0">
                <a:solidFill>
                  <a:srgbClr val="1D1D1B"/>
                </a:solidFill>
              </a:rPr>
              <a:t>MAY 2018</a:t>
            </a:r>
            <a:endParaRPr lang="fr-FR" sz="800" dirty="0">
              <a:solidFill>
                <a:srgbClr val="1D1D1B"/>
              </a:solidFill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800687" y="1294224"/>
            <a:ext cx="1705897" cy="217806"/>
          </a:xfrm>
          <a:prstGeom prst="rect">
            <a:avLst/>
          </a:prstGeom>
        </p:spPr>
        <p:txBody>
          <a:bodyPr lIns="68411" tIns="34214" rIns="68411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1D1D1B"/>
                </a:solidFill>
                <a:latin typeface="DINPro-Regular"/>
              </a:rPr>
              <a:t>1.  LIFTING  EFFECT  </a:t>
            </a:r>
          </a:p>
          <a:p>
            <a:pPr marL="180334" indent="-180334">
              <a:buFont typeface="+mj-lt"/>
              <a:buAutoNum type="arabicPeriod"/>
            </a:pPr>
            <a:endParaRPr lang="fr-FR" sz="1300" dirty="0">
              <a:solidFill>
                <a:srgbClr val="1D1D1B"/>
              </a:solidFill>
              <a:latin typeface="DINPro-Regular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1474" y="1294225"/>
            <a:ext cx="1895179" cy="20247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4" tIns="45653" rIns="91304" bIns="45653" rtlCol="0" anchor="ctr"/>
          <a:lstStyle/>
          <a:p>
            <a:pPr algn="ctr" defTabSz="685485"/>
            <a:endParaRPr lang="fr-FR" sz="2000">
              <a:solidFill>
                <a:srgbClr val="FFFFFF"/>
              </a:solidFill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2767564" y="1283838"/>
            <a:ext cx="2236484" cy="212857"/>
          </a:xfrm>
          <a:prstGeom prst="rect">
            <a:avLst/>
          </a:prstGeom>
        </p:spPr>
        <p:txBody>
          <a:bodyPr lIns="68411" tIns="34214" rIns="68411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rgbClr val="1D1D1B"/>
                </a:solidFill>
                <a:latin typeface="DINPro-Regular"/>
              </a:rPr>
              <a:t>2.  REVITALISING </a:t>
            </a:r>
            <a:r>
              <a:rPr lang="fr-FR" sz="1200" dirty="0" smtClean="0">
                <a:solidFill>
                  <a:srgbClr val="1D1D1B"/>
                </a:solidFill>
                <a:latin typeface="DINPro-Regular"/>
              </a:rPr>
              <a:t>EFFECT </a:t>
            </a:r>
            <a:endParaRPr lang="fr-FR" sz="1200" dirty="0">
              <a:solidFill>
                <a:srgbClr val="1D1D1B"/>
              </a:solidFill>
              <a:latin typeface="DINPro-Regular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8377" y="1304615"/>
            <a:ext cx="2570813" cy="19208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4" tIns="45653" rIns="91304" bIns="45653" rtlCol="0" anchor="ctr"/>
          <a:lstStyle/>
          <a:p>
            <a:pPr algn="ctr" defTabSz="685485"/>
            <a:endParaRPr lang="fr-FR" sz="2000">
              <a:solidFill>
                <a:srgbClr val="FFFFFF"/>
              </a:solidFill>
            </a:endParaRPr>
          </a:p>
        </p:txBody>
      </p:sp>
      <p:pic>
        <p:nvPicPr>
          <p:cNvPr id="26" name="Picture 2" descr="9B2659A5-367D-4CDA-862A-C19573686B0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59151" r="67285" b="3529"/>
          <a:stretch/>
        </p:blipFill>
        <p:spPr bwMode="auto">
          <a:xfrm>
            <a:off x="5793709" y="1555769"/>
            <a:ext cx="3277556" cy="248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Image associée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6"/>
          <a:stretch/>
        </p:blipFill>
        <p:spPr bwMode="auto">
          <a:xfrm>
            <a:off x="3779912" y="2413832"/>
            <a:ext cx="804286" cy="15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9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Nas2\creation\STUDIO COMMUN\FILORGA\MEDICAL\ART-FILLER\PHOTOS\FINELINES-NOIR-DET-03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6" y="1494798"/>
            <a:ext cx="1107479" cy="158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6"/>
          <a:stretch/>
        </p:blipFill>
        <p:spPr bwMode="auto">
          <a:xfrm>
            <a:off x="2771800" y="1977887"/>
            <a:ext cx="407690" cy="7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512512" y="368876"/>
            <a:ext cx="8467870" cy="774152"/>
          </a:xfrm>
        </p:spPr>
        <p:txBody>
          <a:bodyPr/>
          <a:lstStyle/>
          <a:p>
            <a:r>
              <a:rPr lang="en-US" dirty="0" smtClean="0"/>
              <a:t>BIO NUTRILIFT: scientific  RATIONAL</a:t>
            </a:r>
            <a:br>
              <a:rPr lang="en-US" dirty="0" smtClean="0"/>
            </a:br>
            <a:r>
              <a:rPr lang="en-US" dirty="0" smtClean="0"/>
              <a:t>COLLAGEN INDUCTION</a:t>
            </a:r>
            <a:endParaRPr lang="en-US" dirty="0"/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06" t="56155" r="12269" b="7125"/>
          <a:stretch/>
        </p:blipFill>
        <p:spPr>
          <a:xfrm>
            <a:off x="-5293" y="3292436"/>
            <a:ext cx="4671285" cy="1676004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483768" y="3653377"/>
            <a:ext cx="426094" cy="762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724777" y="3595993"/>
            <a:ext cx="415175" cy="847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pic>
        <p:nvPicPr>
          <p:cNvPr id="20" name="Picture 7" descr="Signe plus moins mathématique Icon gratui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5"/>
          <a:stretch/>
        </p:blipFill>
        <p:spPr bwMode="auto">
          <a:xfrm>
            <a:off x="1835696" y="2095643"/>
            <a:ext cx="360040" cy="3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Signe plus moins mathématique Icon gratui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5"/>
          <a:stretch/>
        </p:blipFill>
        <p:spPr bwMode="auto">
          <a:xfrm>
            <a:off x="3851920" y="2095643"/>
            <a:ext cx="360040" cy="3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space réservé du contenu 2"/>
          <p:cNvSpPr txBox="1">
            <a:spLocks/>
          </p:cNvSpPr>
          <p:nvPr/>
        </p:nvSpPr>
        <p:spPr>
          <a:xfrm>
            <a:off x="112774" y="1275606"/>
            <a:ext cx="1938946" cy="243767"/>
          </a:xfrm>
          <a:prstGeom prst="rect">
            <a:avLst/>
          </a:prstGeom>
        </p:spPr>
        <p:txBody>
          <a:bodyPr lIns="68433" tIns="34214" rIns="68433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>
                <a:solidFill>
                  <a:srgbClr val="1D1D1B"/>
                </a:solidFill>
                <a:latin typeface="DINPro-Regular"/>
              </a:rPr>
              <a:t>1. </a:t>
            </a:r>
            <a:r>
              <a:rPr lang="fr-FR" sz="1000" dirty="0" smtClean="0">
                <a:solidFill>
                  <a:srgbClr val="1D1D1B"/>
                </a:solidFill>
                <a:latin typeface="DINPro-Regular"/>
              </a:rPr>
              <a:t>CROSS-LINKED </a:t>
            </a:r>
            <a:r>
              <a:rPr lang="fr-FR" sz="1000" dirty="0">
                <a:solidFill>
                  <a:srgbClr val="1D1D1B"/>
                </a:solidFill>
                <a:latin typeface="DINPro-Regular"/>
              </a:rPr>
              <a:t>HA </a:t>
            </a:r>
            <a:r>
              <a:rPr lang="fr-FR" sz="1000" dirty="0" smtClean="0">
                <a:solidFill>
                  <a:srgbClr val="1D1D1B"/>
                </a:solidFill>
                <a:latin typeface="DINPro-Regular"/>
              </a:rPr>
              <a:t>GEL</a:t>
            </a:r>
            <a:endParaRPr lang="fr-FR" sz="1000" dirty="0">
              <a:solidFill>
                <a:srgbClr val="1D1D1B"/>
              </a:solidFill>
              <a:latin typeface="DINPro-Regular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9205" y="1275606"/>
            <a:ext cx="1761306" cy="244582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2195735" y="1275607"/>
            <a:ext cx="1869733" cy="190556"/>
          </a:xfrm>
          <a:prstGeom prst="rect">
            <a:avLst/>
          </a:prstGeom>
        </p:spPr>
        <p:txBody>
          <a:bodyPr lIns="68433" tIns="34214" rIns="68433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1D1D1B"/>
                </a:solidFill>
                <a:latin typeface="DINPro-Regular"/>
              </a:rPr>
              <a:t>2. CANNULA </a:t>
            </a:r>
            <a:r>
              <a:rPr lang="fr-FR" sz="1100" dirty="0" smtClean="0">
                <a:solidFill>
                  <a:srgbClr val="1D1D1B"/>
                </a:solidFill>
                <a:latin typeface="DINPro-Regular"/>
              </a:rPr>
              <a:t>25G / 55mm </a:t>
            </a:r>
            <a:endParaRPr lang="fr-FR" sz="1100" dirty="0">
              <a:solidFill>
                <a:srgbClr val="1D1D1B"/>
              </a:solidFill>
              <a:latin typeface="DINPro-Regular"/>
            </a:endParaRPr>
          </a:p>
          <a:p>
            <a:pPr marL="180405" indent="-180405">
              <a:buFont typeface="+mj-lt"/>
              <a:buAutoNum type="arabicPeriod"/>
            </a:pPr>
            <a:endParaRPr lang="fr-FR" sz="1300" dirty="0">
              <a:solidFill>
                <a:srgbClr val="1D1D1B"/>
              </a:solidFill>
              <a:latin typeface="DINPro-Regular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36849" y="1275606"/>
            <a:ext cx="1807487" cy="232676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4516004" y="1275606"/>
            <a:ext cx="2000211" cy="221715"/>
          </a:xfrm>
          <a:prstGeom prst="rect">
            <a:avLst/>
          </a:prstGeom>
        </p:spPr>
        <p:txBody>
          <a:bodyPr lIns="68433" tIns="34214" rIns="68433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1D1D1B"/>
                </a:solidFill>
                <a:latin typeface="DINPro-Regular"/>
              </a:rPr>
              <a:t>3. FANNING </a:t>
            </a:r>
            <a:r>
              <a:rPr lang="fr-FR" sz="1100" dirty="0" smtClean="0">
                <a:solidFill>
                  <a:srgbClr val="1D1D1B"/>
                </a:solidFill>
                <a:latin typeface="DINPro-Regular"/>
              </a:rPr>
              <a:t>TECHNIQUE</a:t>
            </a:r>
            <a:endParaRPr lang="fr-FR" sz="1100" dirty="0">
              <a:solidFill>
                <a:srgbClr val="1D1D1B"/>
              </a:solidFill>
              <a:latin typeface="DINPro-Regular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202211" y="1275606"/>
            <a:ext cx="2314005" cy="22124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1D1D1B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149204" y="1488491"/>
            <a:ext cx="0" cy="151533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48669" y="3075806"/>
            <a:ext cx="6367547" cy="7388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6516216" y="1496854"/>
            <a:ext cx="0" cy="151533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1969972" y="1275606"/>
            <a:ext cx="144017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3995935" y="1275606"/>
            <a:ext cx="144017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7092280" y="2556784"/>
            <a:ext cx="1728192" cy="230990"/>
          </a:xfrm>
          <a:prstGeom prst="rect">
            <a:avLst/>
          </a:prstGeom>
          <a:noFill/>
        </p:spPr>
        <p:txBody>
          <a:bodyPr wrap="square" lIns="64163" tIns="32082" rIns="64163" bIns="32082" rtlCol="0">
            <a:spAutoFit/>
          </a:bodyPr>
          <a:lstStyle/>
          <a:p>
            <a:pPr algn="ctr" defTabSz="914428">
              <a:lnSpc>
                <a:spcPct val="90000"/>
              </a:lnSpc>
              <a:spcBef>
                <a:spcPts val="1000"/>
              </a:spcBef>
            </a:pPr>
            <a:r>
              <a:rPr lang="fr-FR" sz="1200" dirty="0">
                <a:solidFill>
                  <a:srgbClr val="1D1D1B"/>
                </a:solidFill>
              </a:rPr>
              <a:t> </a:t>
            </a:r>
            <a:r>
              <a:rPr lang="fr-FR" sz="1200" dirty="0" err="1">
                <a:solidFill>
                  <a:srgbClr val="1D1D1B"/>
                </a:solidFill>
              </a:rPr>
              <a:t>Vectors</a:t>
            </a:r>
            <a:r>
              <a:rPr lang="fr-FR" sz="1200" dirty="0">
                <a:solidFill>
                  <a:srgbClr val="1D1D1B"/>
                </a:solidFill>
              </a:rPr>
              <a:t> of force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149" y="1633061"/>
            <a:ext cx="1097995" cy="13335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3295095"/>
            <a:ext cx="4549140" cy="15089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35267" y="4876006"/>
            <a:ext cx="4073237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defTabSz="912983"/>
            <a:r>
              <a:rPr lang="fr-FR" sz="1200" dirty="0">
                <a:solidFill>
                  <a:srgbClr val="1D1D1B"/>
                </a:solidFill>
              </a:rPr>
              <a:t>DERM SURG 2017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43571" y="1635646"/>
            <a:ext cx="2192925" cy="397189"/>
          </a:xfrm>
          <a:prstGeom prst="rect">
            <a:avLst/>
          </a:prstGeom>
          <a:noFill/>
        </p:spPr>
        <p:txBody>
          <a:bodyPr wrap="square" lIns="64163" tIns="32082" rIns="64163" bIns="32082" rtlCol="0">
            <a:spAutoFit/>
          </a:bodyPr>
          <a:lstStyle/>
          <a:p>
            <a:pPr algn="ctr" defTabSz="914428">
              <a:lnSpc>
                <a:spcPct val="90000"/>
              </a:lnSpc>
              <a:spcBef>
                <a:spcPts val="1000"/>
              </a:spcBef>
            </a:pPr>
            <a:r>
              <a:rPr lang="fr-FR" sz="1200" dirty="0">
                <a:solidFill>
                  <a:srgbClr val="1D1D1B"/>
                </a:solidFill>
              </a:rPr>
              <a:t> Inflammation and Healing </a:t>
            </a:r>
            <a:r>
              <a:rPr lang="fr-FR" sz="1200" dirty="0" err="1">
                <a:solidFill>
                  <a:srgbClr val="1D1D1B"/>
                </a:solidFill>
              </a:rPr>
              <a:t>process</a:t>
            </a:r>
            <a:r>
              <a:rPr lang="fr-FR" sz="1200" dirty="0">
                <a:solidFill>
                  <a:srgbClr val="1D1D1B"/>
                </a:solidFill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804247" y="1563639"/>
            <a:ext cx="2192925" cy="53200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pic>
        <p:nvPicPr>
          <p:cNvPr id="41" name="Picture 7" descr="Signe plus moins mathématique Icon gratuit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5"/>
          <a:stretch/>
        </p:blipFill>
        <p:spPr bwMode="auto">
          <a:xfrm>
            <a:off x="7694626" y="2133886"/>
            <a:ext cx="351502" cy="31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6948264" y="2505095"/>
            <a:ext cx="1944216" cy="28856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ctrTitle"/>
          </p:nvPr>
        </p:nvSpPr>
        <p:spPr>
          <a:xfrm>
            <a:off x="529813" y="339502"/>
            <a:ext cx="8506697" cy="768614"/>
          </a:xfrm>
        </p:spPr>
        <p:txBody>
          <a:bodyPr/>
          <a:lstStyle/>
          <a:p>
            <a:r>
              <a:rPr lang="fr-FR" dirty="0"/>
              <a:t>BIO </a:t>
            </a:r>
            <a:r>
              <a:rPr lang="fr-FR" dirty="0" smtClean="0"/>
              <a:t>NUTRILIFT: SCIENTIFIC </a:t>
            </a:r>
            <a:r>
              <a:rPr lang="fr-FR" dirty="0"/>
              <a:t>RATIONAL </a:t>
            </a:r>
            <a:br>
              <a:rPr lang="fr-FR" dirty="0"/>
            </a:br>
            <a:r>
              <a:rPr lang="fr-FR" dirty="0" smtClean="0"/>
              <a:t>nctf135 </a:t>
            </a:r>
            <a:r>
              <a:rPr lang="fr-FR" dirty="0"/>
              <a:t>HA :HIGH QUALITY  SKIN IMPROVMENT </a:t>
            </a:r>
          </a:p>
        </p:txBody>
      </p:sp>
      <p:pic>
        <p:nvPicPr>
          <p:cNvPr id="5" name="Picture 4" descr="Image associé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6"/>
          <a:stretch/>
        </p:blipFill>
        <p:spPr bwMode="auto">
          <a:xfrm>
            <a:off x="3732262" y="1995712"/>
            <a:ext cx="407690" cy="7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692893" y="3160982"/>
            <a:ext cx="2263483" cy="988120"/>
          </a:xfrm>
          <a:prstGeom prst="rect">
            <a:avLst/>
          </a:prstGeom>
          <a:noFill/>
        </p:spPr>
        <p:txBody>
          <a:bodyPr wrap="square" lIns="64163" tIns="32082" rIns="64163" bIns="32082" rtlCol="0">
            <a:spAutoFit/>
          </a:bodyPr>
          <a:lstStyle/>
          <a:p>
            <a:pPr defTabSz="684343"/>
            <a:r>
              <a:rPr lang="fr-FR" sz="1200" dirty="0" err="1">
                <a:solidFill>
                  <a:srgbClr val="1D1D1B"/>
                </a:solidFill>
              </a:rPr>
              <a:t>Fibroblast</a:t>
            </a:r>
            <a:r>
              <a:rPr lang="fr-FR" sz="1200" dirty="0">
                <a:solidFill>
                  <a:srgbClr val="1D1D1B"/>
                </a:solidFill>
              </a:rPr>
              <a:t> stimulation</a:t>
            </a:r>
          </a:p>
          <a:p>
            <a:pPr defTabSz="684343"/>
            <a:r>
              <a:rPr lang="fr-FR" sz="1200" dirty="0" err="1">
                <a:solidFill>
                  <a:srgbClr val="1D1D1B"/>
                </a:solidFill>
              </a:rPr>
              <a:t>Neo-collagenesis</a:t>
            </a:r>
            <a:endParaRPr lang="fr-FR" sz="1200" dirty="0">
              <a:solidFill>
                <a:srgbClr val="1D1D1B"/>
              </a:solidFill>
            </a:endParaRPr>
          </a:p>
          <a:p>
            <a:pPr defTabSz="684343"/>
            <a:r>
              <a:rPr lang="fr-FR" sz="1200" dirty="0" err="1">
                <a:solidFill>
                  <a:srgbClr val="1D1D1B"/>
                </a:solidFill>
              </a:rPr>
              <a:t>Dermis</a:t>
            </a:r>
            <a:r>
              <a:rPr lang="fr-FR" sz="1200" dirty="0">
                <a:solidFill>
                  <a:srgbClr val="1D1D1B"/>
                </a:solidFill>
              </a:rPr>
              <a:t> </a:t>
            </a:r>
            <a:r>
              <a:rPr lang="fr-FR" sz="1200" dirty="0" err="1">
                <a:solidFill>
                  <a:srgbClr val="1D1D1B"/>
                </a:solidFill>
              </a:rPr>
              <a:t>rejuvenation</a:t>
            </a:r>
            <a:endParaRPr lang="fr-FR" sz="1200" dirty="0">
              <a:solidFill>
                <a:srgbClr val="1D1D1B"/>
              </a:solidFill>
            </a:endParaRPr>
          </a:p>
          <a:p>
            <a:pPr defTabSz="684343"/>
            <a:r>
              <a:rPr lang="fr-FR" sz="1200" dirty="0">
                <a:solidFill>
                  <a:srgbClr val="1D1D1B"/>
                </a:solidFill>
              </a:rPr>
              <a:t>Skin </a:t>
            </a:r>
            <a:r>
              <a:rPr lang="fr-FR" sz="1200" dirty="0" err="1">
                <a:solidFill>
                  <a:srgbClr val="1D1D1B"/>
                </a:solidFill>
              </a:rPr>
              <a:t>quality</a:t>
            </a:r>
            <a:r>
              <a:rPr lang="fr-FR" sz="1200" dirty="0">
                <a:solidFill>
                  <a:srgbClr val="1D1D1B"/>
                </a:solidFill>
              </a:rPr>
              <a:t> </a:t>
            </a:r>
            <a:r>
              <a:rPr lang="fr-FR" sz="1200" dirty="0" err="1">
                <a:solidFill>
                  <a:srgbClr val="1D1D1B"/>
                </a:solidFill>
              </a:rPr>
              <a:t>improvement</a:t>
            </a:r>
            <a:endParaRPr lang="fr-FR" sz="1200" dirty="0">
              <a:solidFill>
                <a:srgbClr val="1D1D1B"/>
              </a:solidFill>
            </a:endParaRPr>
          </a:p>
          <a:p>
            <a:pPr defTabSz="684343"/>
            <a:endParaRPr lang="fr-FR" sz="1200" dirty="0">
              <a:solidFill>
                <a:srgbClr val="1D1D1B"/>
              </a:solidFill>
            </a:endParaRPr>
          </a:p>
        </p:txBody>
      </p:sp>
      <p:pic>
        <p:nvPicPr>
          <p:cNvPr id="8" name="Picture 7" descr="Signe plus moins mathématique Icon gratui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5"/>
          <a:stretch/>
        </p:blipFill>
        <p:spPr bwMode="auto">
          <a:xfrm>
            <a:off x="2987824" y="2162812"/>
            <a:ext cx="360040" cy="3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Signe plus moins mathématique Icon gratui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5"/>
          <a:stretch/>
        </p:blipFill>
        <p:spPr bwMode="auto">
          <a:xfrm>
            <a:off x="4824477" y="2139703"/>
            <a:ext cx="360040" cy="3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449704" y="1268364"/>
            <a:ext cx="2817219" cy="223266"/>
          </a:xfrm>
          <a:prstGeom prst="rect">
            <a:avLst/>
          </a:prstGeom>
        </p:spPr>
        <p:txBody>
          <a:bodyPr lIns="68433" tIns="34214" rIns="68433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1D1D1B"/>
                </a:solidFill>
                <a:latin typeface="DINPro-Regular"/>
              </a:rPr>
              <a:t>1. FREE HA 5 mg/ml + 59 INGREDIENTS</a:t>
            </a:r>
          </a:p>
          <a:p>
            <a:pPr marL="180405" indent="-180405">
              <a:buFont typeface="+mj-lt"/>
              <a:buAutoNum type="arabicPeriod"/>
            </a:pPr>
            <a:endParaRPr lang="fr-FR" sz="1300" dirty="0">
              <a:solidFill>
                <a:srgbClr val="1D1D1B"/>
              </a:solidFill>
              <a:latin typeface="DINPro-Regula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858" y="1268364"/>
            <a:ext cx="2771859" cy="21919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3308904" y="1275615"/>
            <a:ext cx="4068901" cy="425713"/>
          </a:xfrm>
          <a:prstGeom prst="rect">
            <a:avLst/>
          </a:prstGeom>
        </p:spPr>
        <p:txBody>
          <a:bodyPr lIns="68433" tIns="34214" rIns="68433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1D1D1B"/>
                </a:solidFill>
                <a:latin typeface="DINPro-Regular"/>
              </a:rPr>
              <a:t>2. CANNULA 25G /</a:t>
            </a:r>
            <a:r>
              <a:rPr lang="fr-FR" sz="1100" dirty="0" smtClean="0">
                <a:solidFill>
                  <a:srgbClr val="1D1D1B"/>
                </a:solidFill>
                <a:latin typeface="DINPro-Regular"/>
              </a:rPr>
              <a:t>55mm</a:t>
            </a:r>
            <a:endParaRPr lang="fr-FR" sz="1100" dirty="0">
              <a:solidFill>
                <a:srgbClr val="1D1D1B"/>
              </a:solidFill>
              <a:latin typeface="DINPro-Regular"/>
            </a:endParaRPr>
          </a:p>
          <a:p>
            <a:pPr marL="180405" indent="-180405">
              <a:buFont typeface="+mj-lt"/>
              <a:buAutoNum type="arabicPeriod"/>
            </a:pPr>
            <a:endParaRPr lang="fr-FR" sz="1300" dirty="0">
              <a:solidFill>
                <a:srgbClr val="1D1D1B"/>
              </a:solidFill>
              <a:latin typeface="DINPro-Regular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6954" y="1268364"/>
            <a:ext cx="1764645" cy="21919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04402" y="1268364"/>
            <a:ext cx="2304256" cy="219192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361439" y="1488491"/>
            <a:ext cx="0" cy="151533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382220" y="2982192"/>
            <a:ext cx="7109626" cy="31997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487875" y="1488490"/>
            <a:ext cx="0" cy="151533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5471679" y="1275615"/>
            <a:ext cx="3420801" cy="425713"/>
          </a:xfrm>
          <a:prstGeom prst="rect">
            <a:avLst/>
          </a:prstGeom>
        </p:spPr>
        <p:txBody>
          <a:bodyPr lIns="68433" tIns="34214" rIns="68433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solidFill>
                  <a:srgbClr val="1D1D1B"/>
                </a:solidFill>
                <a:latin typeface="DINPro-Regular"/>
              </a:rPr>
              <a:t>3. </a:t>
            </a:r>
            <a:r>
              <a:rPr lang="fr-FR" sz="1100" dirty="0" smtClean="0">
                <a:solidFill>
                  <a:srgbClr val="1D1D1B"/>
                </a:solidFill>
                <a:latin typeface="DINPro-Regular"/>
              </a:rPr>
              <a:t>FANNING </a:t>
            </a:r>
            <a:r>
              <a:rPr lang="fr-FR" sz="1100" dirty="0">
                <a:solidFill>
                  <a:srgbClr val="1D1D1B"/>
                </a:solidFill>
                <a:latin typeface="DINPro-Regular"/>
              </a:rPr>
              <a:t>TECHNIQUE</a:t>
            </a:r>
          </a:p>
          <a:p>
            <a:pPr marL="180405" indent="-180405">
              <a:buFont typeface="+mj-lt"/>
              <a:buAutoNum type="arabicPeriod"/>
            </a:pPr>
            <a:endParaRPr lang="fr-FR" sz="1300" dirty="0">
              <a:solidFill>
                <a:srgbClr val="1D1D1B"/>
              </a:solidFill>
              <a:latin typeface="DINPro-Regular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4F5F9"/>
              </a:clrFrom>
              <a:clrTo>
                <a:srgbClr val="F4F5F9">
                  <a:alpha val="0"/>
                </a:srgbClr>
              </a:clrTo>
            </a:clrChange>
          </a:blip>
          <a:srcRect l="7701" t="5375" r="18714" b="6922"/>
          <a:stretch/>
        </p:blipFill>
        <p:spPr>
          <a:xfrm>
            <a:off x="1259632" y="1665409"/>
            <a:ext cx="391979" cy="1266389"/>
          </a:xfrm>
          <a:prstGeom prst="rect">
            <a:avLst/>
          </a:prstGeom>
        </p:spPr>
      </p:pic>
      <p:cxnSp>
        <p:nvCxnSpPr>
          <p:cNvPr id="27" name="Connecteur droit 26"/>
          <p:cNvCxnSpPr/>
          <p:nvPr/>
        </p:nvCxnSpPr>
        <p:spPr>
          <a:xfrm>
            <a:off x="3122907" y="1268364"/>
            <a:ext cx="144017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5004776" y="1268364"/>
            <a:ext cx="216024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2"/>
          <p:cNvSpPr txBox="1"/>
          <p:nvPr/>
        </p:nvSpPr>
        <p:spPr>
          <a:xfrm>
            <a:off x="5692893" y="4011910"/>
            <a:ext cx="2335491" cy="618788"/>
          </a:xfrm>
          <a:prstGeom prst="rect">
            <a:avLst/>
          </a:prstGeom>
          <a:noFill/>
        </p:spPr>
        <p:txBody>
          <a:bodyPr wrap="square" lIns="64163" tIns="32082" rIns="64163" bIns="32082" rtlCol="0">
            <a:spAutoFit/>
          </a:bodyPr>
          <a:lstStyle/>
          <a:p>
            <a:pPr marL="0" lvl="1" defTabSz="684343"/>
            <a:r>
              <a:rPr lang="en-US" sz="1200" dirty="0">
                <a:solidFill>
                  <a:srgbClr val="1D1D1B"/>
                </a:solidFill>
              </a:rPr>
              <a:t>Proven firming effect*</a:t>
            </a:r>
          </a:p>
          <a:p>
            <a:pPr marL="0" lvl="2" defTabSz="684343"/>
            <a:r>
              <a:rPr lang="en-US" sz="1200" dirty="0">
                <a:solidFill>
                  <a:srgbClr val="1D1D1B"/>
                </a:solidFill>
              </a:rPr>
              <a:t>+20% dermal thickness</a:t>
            </a:r>
          </a:p>
          <a:p>
            <a:pPr marL="0" lvl="2" defTabSz="684343"/>
            <a:r>
              <a:rPr lang="en-US" sz="1200" dirty="0">
                <a:solidFill>
                  <a:srgbClr val="1D1D1B"/>
                </a:solidFill>
              </a:rPr>
              <a:t>+24% dermal density</a:t>
            </a:r>
          </a:p>
        </p:txBody>
      </p:sp>
      <p:pic>
        <p:nvPicPr>
          <p:cNvPr id="52" name="Picture 2" descr="\\San\fourre_tout\1 MEDICAL\ETUDES CLINIQUES\Etude Meso instrumentale AGV &amp; GREDECO\PHOTOS JPEG RAPPORT FINAL MESO\ECHOGRAPHIE JOUE DROITE SUJET 9 J0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02"/>
          <a:stretch/>
        </p:blipFill>
        <p:spPr bwMode="auto">
          <a:xfrm rot="5400000">
            <a:off x="1027286" y="2574995"/>
            <a:ext cx="1355675" cy="2526266"/>
          </a:xfrm>
          <a:prstGeom prst="rect">
            <a:avLst/>
          </a:prstGeom>
          <a:noFill/>
        </p:spPr>
      </p:pic>
      <p:pic>
        <p:nvPicPr>
          <p:cNvPr id="53" name="Picture 3" descr="\\San\fourre_tout\1 MEDICAL\ETUDES CLINIQUES\Etude Meso instrumentale AGV &amp; GREDECO\PHOTOS JPEG RAPPORT FINAL MESO\ECHOGRAPHIE JOUE DROITE SUJET 9 J12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88"/>
          <a:stretch/>
        </p:blipFill>
        <p:spPr bwMode="auto">
          <a:xfrm rot="5400000">
            <a:off x="3596967" y="2619373"/>
            <a:ext cx="1355676" cy="2437513"/>
          </a:xfrm>
          <a:prstGeom prst="rect">
            <a:avLst/>
          </a:prstGeom>
          <a:noFill/>
        </p:spPr>
      </p:pic>
      <p:sp>
        <p:nvSpPr>
          <p:cNvPr id="54" name="Espace réservé du contenu 2"/>
          <p:cNvSpPr txBox="1">
            <a:spLocks/>
          </p:cNvSpPr>
          <p:nvPr/>
        </p:nvSpPr>
        <p:spPr>
          <a:xfrm>
            <a:off x="306376" y="4870102"/>
            <a:ext cx="8730120" cy="273398"/>
          </a:xfrm>
          <a:prstGeom prst="rect">
            <a:avLst/>
          </a:prstGeom>
        </p:spPr>
        <p:txBody>
          <a:bodyPr lIns="64163" tIns="32082" rIns="64163" bIns="32082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4343">
              <a:buClr>
                <a:srgbClr val="DC9E1F"/>
              </a:buClr>
              <a:buFont typeface="Arial" pitchFamily="34" charset="0"/>
              <a:buNone/>
              <a:defRPr/>
            </a:pPr>
            <a:r>
              <a:rPr lang="fr-FR" sz="11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Instrumental </a:t>
            </a:r>
            <a:r>
              <a:rPr lang="fr-FR" sz="1100" kern="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Study</a:t>
            </a:r>
            <a:r>
              <a:rPr lang="fr-FR" sz="1100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fr-FR" sz="11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realized</a:t>
            </a:r>
            <a:r>
              <a:rPr lang="fr-FR" sz="11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by an </a:t>
            </a:r>
            <a:r>
              <a:rPr lang="fr-FR" sz="11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independant</a:t>
            </a:r>
            <a:r>
              <a:rPr lang="fr-FR" sz="11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fr-FR" sz="11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Clinical</a:t>
            </a:r>
            <a:r>
              <a:rPr lang="fr-FR" sz="11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fr-FR" sz="11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Research</a:t>
            </a:r>
            <a:r>
              <a:rPr lang="fr-FR" sz="11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Center in </a:t>
            </a:r>
            <a:r>
              <a:rPr lang="fr-FR" sz="11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Dermatology</a:t>
            </a:r>
            <a:r>
              <a:rPr lang="fr-FR" sz="11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  (GREDECO, Paris, France) on 18 </a:t>
            </a:r>
            <a:r>
              <a:rPr lang="fr-FR" sz="1100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subjects</a:t>
            </a:r>
            <a:r>
              <a:rPr lang="fr-FR" sz="11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016" y="1564481"/>
            <a:ext cx="1097995" cy="1390122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1569028" y="3291830"/>
            <a:ext cx="1205345" cy="405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4086735" y="3246625"/>
            <a:ext cx="1205345" cy="405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4" tIns="45668" rIns="91334" bIns="45668" rtlCol="0" anchor="ctr"/>
          <a:lstStyle/>
          <a:p>
            <a:pPr algn="ctr" defTabSz="685757"/>
            <a:endParaRPr lang="fr-FR" sz="1900">
              <a:solidFill>
                <a:srgbClr val="FFFFFF"/>
              </a:solidFill>
            </a:endParaRPr>
          </a:p>
        </p:txBody>
      </p:sp>
      <p:pic>
        <p:nvPicPr>
          <p:cNvPr id="30" name="Image 8" descr="135ha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7788" y="2298602"/>
            <a:ext cx="490594" cy="63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7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/>
          </p:nvPr>
        </p:nvSpPr>
        <p:spPr>
          <a:xfrm>
            <a:off x="535722" y="405412"/>
            <a:ext cx="6492316" cy="768614"/>
          </a:xfrm>
        </p:spPr>
        <p:txBody>
          <a:bodyPr/>
          <a:lstStyle/>
          <a:p>
            <a:r>
              <a:rPr lang="fr-FR" dirty="0"/>
              <a:t>BIO </a:t>
            </a:r>
            <a:r>
              <a:rPr lang="fr-FR" dirty="0" smtClean="0"/>
              <a:t>NUTRILIFT: </a:t>
            </a:r>
            <a:r>
              <a:rPr lang="fr-FR" dirty="0"/>
              <a:t>TECHNIQUE </a:t>
            </a:r>
            <a:br>
              <a:rPr lang="fr-FR" dirty="0"/>
            </a:br>
            <a:r>
              <a:rPr lang="fr-FR" dirty="0"/>
              <a:t>ONLY 2 ENTRY POINTS ON EACH HALF-FACE</a:t>
            </a: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274785" y="1347614"/>
            <a:ext cx="4617695" cy="2468583"/>
          </a:xfrm>
          <a:prstGeom prst="rect">
            <a:avLst/>
          </a:prstGeom>
        </p:spPr>
        <p:txBody>
          <a:bodyPr lIns="68433" tIns="34214" rIns="68433" bIns="34214"/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313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14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28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42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57" indent="0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3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3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ENTRY POINT BY THE ZYGOMATIC ARCH </a:t>
            </a:r>
          </a:p>
          <a:p>
            <a:pPr>
              <a:lnSpc>
                <a:spcPts val="1200"/>
              </a:lnSpc>
            </a:pPr>
            <a:r>
              <a:rPr lang="fr-FR" sz="1400" dirty="0">
                <a:solidFill>
                  <a:srgbClr val="1D1D1B"/>
                </a:solidFill>
                <a:latin typeface="DINPro-Light"/>
              </a:rPr>
              <a:t>      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-  3 to 5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fanning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lines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with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ART FILLER Fine Lines</a:t>
            </a:r>
          </a:p>
          <a:p>
            <a:pPr>
              <a:lnSpc>
                <a:spcPts val="1200"/>
              </a:lnSpc>
            </a:pPr>
            <a:r>
              <a:rPr lang="fr-FR" sz="1200" dirty="0">
                <a:solidFill>
                  <a:srgbClr val="1D1D1B"/>
                </a:solidFill>
                <a:latin typeface="DINPro-Light"/>
              </a:rPr>
              <a:t>       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towards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the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nasolabial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fold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using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the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retrograde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smtClean="0">
                <a:solidFill>
                  <a:srgbClr val="1D1D1B"/>
                </a:solidFill>
                <a:latin typeface="DINPro-Light"/>
              </a:rPr>
              <a:t>technique </a:t>
            </a:r>
            <a:endParaRPr lang="fr-FR" sz="1200" dirty="0">
              <a:solidFill>
                <a:srgbClr val="1D1D1B"/>
              </a:solidFill>
              <a:latin typeface="DINPro-Light"/>
            </a:endParaRPr>
          </a:p>
          <a:p>
            <a:pPr>
              <a:lnSpc>
                <a:spcPts val="1200"/>
              </a:lnSpc>
            </a:pPr>
            <a:r>
              <a:rPr lang="fr-FR" sz="1200" dirty="0">
                <a:solidFill>
                  <a:srgbClr val="1D1D1B"/>
                </a:solidFill>
                <a:latin typeface="DINPro-Light"/>
              </a:rPr>
              <a:t>     - Nappage in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between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with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NCTF </a:t>
            </a:r>
            <a:r>
              <a:rPr lang="fr-FR" sz="1200" dirty="0" smtClean="0">
                <a:solidFill>
                  <a:srgbClr val="1D1D1B"/>
                </a:solidFill>
                <a:latin typeface="DINPro-Light"/>
              </a:rPr>
              <a:t>135HA</a:t>
            </a:r>
          </a:p>
          <a:p>
            <a:pPr>
              <a:lnSpc>
                <a:spcPts val="1200"/>
              </a:lnSpc>
            </a:pPr>
            <a:endParaRPr lang="fr-FR" sz="1200" dirty="0">
              <a:solidFill>
                <a:srgbClr val="1D1D1B"/>
              </a:solidFill>
              <a:latin typeface="DINPro-Light"/>
            </a:endParaRPr>
          </a:p>
          <a:p>
            <a:pPr>
              <a:lnSpc>
                <a:spcPts val="1200"/>
              </a:lnSpc>
            </a:pPr>
            <a:endParaRPr lang="fr-FR" sz="1400" dirty="0">
              <a:solidFill>
                <a:srgbClr val="1D1D1B"/>
              </a:solidFill>
              <a:latin typeface="DINPro-Light"/>
            </a:endParaRPr>
          </a:p>
          <a:p>
            <a:r>
              <a:rPr lang="fr-FR" sz="1200" dirty="0">
                <a:solidFill>
                  <a:srgbClr val="1D1D1B"/>
                </a:solidFill>
                <a:latin typeface="DINPro-Light"/>
              </a:rPr>
              <a:t>ENTRY POINT ABOVE THE MANDIBULAR ANGLE</a:t>
            </a:r>
          </a:p>
          <a:p>
            <a:r>
              <a:rPr lang="fr-FR" sz="1400" dirty="0">
                <a:solidFill>
                  <a:srgbClr val="1D1D1B"/>
                </a:solidFill>
                <a:latin typeface="DINPro-Light"/>
              </a:rPr>
              <a:t>    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- 3 to 5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fanning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lines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with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 ART FILLER Fine Lines</a:t>
            </a:r>
          </a:p>
          <a:p>
            <a:r>
              <a:rPr lang="fr-FR" sz="1200" dirty="0">
                <a:solidFill>
                  <a:srgbClr val="1D1D1B"/>
                </a:solidFill>
                <a:latin typeface="DINPro-Light"/>
              </a:rPr>
              <a:t>      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towards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the labial angle and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nasolabial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fold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using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</a:p>
          <a:p>
            <a:r>
              <a:rPr lang="fr-FR" sz="1200" dirty="0">
                <a:solidFill>
                  <a:srgbClr val="1D1D1B"/>
                </a:solidFill>
                <a:latin typeface="DINPro-Light"/>
              </a:rPr>
              <a:t>       the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retrograde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 technique </a:t>
            </a:r>
          </a:p>
          <a:p>
            <a:r>
              <a:rPr lang="fr-FR" sz="1200" dirty="0">
                <a:solidFill>
                  <a:srgbClr val="1D1D1B"/>
                </a:solidFill>
                <a:latin typeface="DINPro-Light"/>
              </a:rPr>
              <a:t>     - Nappage in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between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</a:t>
            </a:r>
            <a:r>
              <a:rPr lang="fr-FR" sz="1200" dirty="0" err="1">
                <a:solidFill>
                  <a:srgbClr val="1D1D1B"/>
                </a:solidFill>
                <a:latin typeface="DINPro-Light"/>
              </a:rPr>
              <a:t>with</a:t>
            </a:r>
            <a:r>
              <a:rPr lang="fr-FR" sz="1200" dirty="0">
                <a:solidFill>
                  <a:srgbClr val="1D1D1B"/>
                </a:solidFill>
                <a:latin typeface="DINPro-Light"/>
              </a:rPr>
              <a:t> NCTF 135HA</a:t>
            </a:r>
          </a:p>
          <a:p>
            <a:endParaRPr lang="fr-FR" sz="1300" dirty="0">
              <a:solidFill>
                <a:srgbClr val="1D1D1B"/>
              </a:solidFill>
              <a:latin typeface="DINPro-Light"/>
            </a:endParaRPr>
          </a:p>
        </p:txBody>
      </p:sp>
      <p:sp>
        <p:nvSpPr>
          <p:cNvPr id="3" name="AutoShape 4" descr="Résultat de recherche d'images pour &quot;number  square black 1 2&quot;"/>
          <p:cNvSpPr>
            <a:spLocks noChangeAspect="1" noChangeArrowheads="1"/>
          </p:cNvSpPr>
          <p:nvPr/>
        </p:nvSpPr>
        <p:spPr bwMode="auto">
          <a:xfrm>
            <a:off x="155576" y="-144442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4" tIns="45668" rIns="91334" bIns="45668" numCol="1" anchor="t" anchorCtr="0" compatLnSpc="1">
            <a:prstTxWarp prst="textNoShape">
              <a:avLst/>
            </a:prstTxWarp>
          </a:bodyPr>
          <a:lstStyle/>
          <a:p>
            <a:pPr defTabSz="685757"/>
            <a:endParaRPr lang="fr-FR" sz="1900">
              <a:solidFill>
                <a:srgbClr val="1D1D1B"/>
              </a:solidFill>
            </a:endParaRPr>
          </a:p>
        </p:txBody>
      </p:sp>
      <p:sp>
        <p:nvSpPr>
          <p:cNvPr id="7" name="AutoShape 6" descr="Résultat de recherche d'images pour &quot;number  square black 1 2&quot;"/>
          <p:cNvSpPr>
            <a:spLocks noChangeAspect="1" noChangeArrowheads="1"/>
          </p:cNvSpPr>
          <p:nvPr/>
        </p:nvSpPr>
        <p:spPr bwMode="auto">
          <a:xfrm>
            <a:off x="307976" y="7960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34" tIns="45668" rIns="91334" bIns="45668" numCol="1" anchor="t" anchorCtr="0" compatLnSpc="1">
            <a:prstTxWarp prst="textNoShape">
              <a:avLst/>
            </a:prstTxWarp>
          </a:bodyPr>
          <a:lstStyle/>
          <a:p>
            <a:pPr defTabSz="685757"/>
            <a:endParaRPr lang="fr-FR" sz="1900">
              <a:solidFill>
                <a:srgbClr val="1D1D1B"/>
              </a:solidFill>
            </a:endParaRPr>
          </a:p>
        </p:txBody>
      </p:sp>
      <p:pic>
        <p:nvPicPr>
          <p:cNvPr id="5128" name="Picture 8" descr="Résultat de recherche d'images pour &quot;number  square black 1 2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7614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ésultat de recherche d'images pour &quot;number  square black 1 2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86928"/>
            <a:ext cx="21602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9B2659A5-367D-4CDA-862A-C19573686B0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59151" r="67285" b="3529"/>
          <a:stretch/>
        </p:blipFill>
        <p:spPr bwMode="auto">
          <a:xfrm>
            <a:off x="452781" y="1554766"/>
            <a:ext cx="3498409" cy="264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02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4" y="1676870"/>
            <a:ext cx="3943151" cy="263162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06" y="1676865"/>
            <a:ext cx="3947571" cy="26345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1263" y="1385860"/>
            <a:ext cx="4060638" cy="233249"/>
          </a:xfrm>
          <a:prstGeom prst="rect">
            <a:avLst/>
          </a:prstGeom>
          <a:noFill/>
        </p:spPr>
        <p:txBody>
          <a:bodyPr wrap="square" lIns="48111" tIns="24056" rIns="48111" bIns="24056" rtlCol="0">
            <a:spAutoFit/>
          </a:bodyPr>
          <a:lstStyle/>
          <a:p>
            <a:pPr defTabSz="513125"/>
            <a:r>
              <a:rPr lang="fr-FR" sz="1200" dirty="0">
                <a:solidFill>
                  <a:srgbClr val="1D1D1B"/>
                </a:solidFill>
              </a:rPr>
              <a:t>BEFORE WITH MARKINGS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886270" y="1385860"/>
            <a:ext cx="3952500" cy="233249"/>
          </a:xfrm>
          <a:prstGeom prst="rect">
            <a:avLst/>
          </a:prstGeom>
          <a:noFill/>
        </p:spPr>
        <p:txBody>
          <a:bodyPr wrap="square" lIns="48111" tIns="24056" rIns="48111" bIns="24056" rtlCol="0">
            <a:spAutoFit/>
          </a:bodyPr>
          <a:lstStyle/>
          <a:p>
            <a:pPr defTabSz="513125"/>
            <a:r>
              <a:rPr lang="fr-FR" sz="1200" dirty="0">
                <a:solidFill>
                  <a:srgbClr val="1D1D1B"/>
                </a:solidFill>
              </a:rPr>
              <a:t>IMMEDIATELY AFTER</a:t>
            </a: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521434" y="374620"/>
            <a:ext cx="6492316" cy="768614"/>
          </a:xfrm>
        </p:spPr>
        <p:txBody>
          <a:bodyPr/>
          <a:lstStyle/>
          <a:p>
            <a:r>
              <a:rPr lang="fr-FR" dirty="0"/>
              <a:t>BIO </a:t>
            </a:r>
            <a:r>
              <a:rPr lang="fr-FR" dirty="0" smtClean="0"/>
              <a:t>NUTRILIFT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RESULTS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8450" y="4463883"/>
            <a:ext cx="6187179" cy="264074"/>
          </a:xfrm>
          <a:prstGeom prst="rect">
            <a:avLst/>
          </a:prstGeom>
        </p:spPr>
        <p:txBody>
          <a:bodyPr wrap="square" lIns="48111" tIns="24056" rIns="48111" bIns="24056">
            <a:spAutoFit/>
          </a:bodyPr>
          <a:lstStyle/>
          <a:p>
            <a:pPr algn="ctr" defTabSz="513125"/>
            <a:r>
              <a:rPr lang="fr-FR" sz="1400" dirty="0">
                <a:solidFill>
                  <a:srgbClr val="1D1D1B"/>
                </a:solidFill>
                <a:latin typeface="DINPro-Light"/>
              </a:rPr>
              <a:t>1 ART FILLER Fine Lines - 1 NCTF 135HA per </a:t>
            </a:r>
            <a:r>
              <a:rPr lang="fr-FR" sz="1400" dirty="0" err="1">
                <a:solidFill>
                  <a:srgbClr val="1D1D1B"/>
                </a:solidFill>
                <a:latin typeface="DINPro-Light"/>
              </a:rPr>
              <a:t>Side</a:t>
            </a:r>
            <a:r>
              <a:rPr lang="fr-FR" sz="1400" dirty="0">
                <a:solidFill>
                  <a:srgbClr val="1D1D1B"/>
                </a:solidFill>
                <a:latin typeface="DINPro-Ligh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80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78450" y="4352168"/>
            <a:ext cx="830377" cy="233248"/>
          </a:xfrm>
          <a:prstGeom prst="rect">
            <a:avLst/>
          </a:prstGeom>
          <a:noFill/>
        </p:spPr>
        <p:txBody>
          <a:bodyPr wrap="square" lIns="48111" tIns="24056" rIns="48111" bIns="24056" rtlCol="0">
            <a:spAutoFit/>
          </a:bodyPr>
          <a:lstStyle/>
          <a:p>
            <a:pPr defTabSz="513125"/>
            <a:r>
              <a:rPr lang="fr-FR" sz="1200" dirty="0">
                <a:solidFill>
                  <a:srgbClr val="1D1D1B"/>
                </a:solidFill>
              </a:rPr>
              <a:t>BEFORE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04248" y="4352167"/>
            <a:ext cx="1569787" cy="233249"/>
          </a:xfrm>
          <a:prstGeom prst="rect">
            <a:avLst/>
          </a:prstGeom>
          <a:noFill/>
        </p:spPr>
        <p:txBody>
          <a:bodyPr wrap="square" lIns="48111" tIns="24056" rIns="48111" bIns="24056" rtlCol="0">
            <a:spAutoFit/>
          </a:bodyPr>
          <a:lstStyle/>
          <a:p>
            <a:pPr defTabSz="513125"/>
            <a:r>
              <a:rPr lang="fr-FR" sz="1200" dirty="0">
                <a:solidFill>
                  <a:srgbClr val="1D1D1B"/>
                </a:solidFill>
              </a:rPr>
              <a:t>1  MONTH AFTER</a:t>
            </a:r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539552" y="306016"/>
            <a:ext cx="6492316" cy="768614"/>
          </a:xfrm>
        </p:spPr>
        <p:txBody>
          <a:bodyPr/>
          <a:lstStyle/>
          <a:p>
            <a:r>
              <a:rPr lang="fr-FR" dirty="0"/>
              <a:t>BIO </a:t>
            </a:r>
            <a:r>
              <a:rPr lang="fr-FR" dirty="0" smtClean="0"/>
              <a:t>NUTRILIFT: RESULTS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478450" y="4827568"/>
            <a:ext cx="6187179" cy="264074"/>
          </a:xfrm>
          <a:prstGeom prst="rect">
            <a:avLst/>
          </a:prstGeom>
        </p:spPr>
        <p:txBody>
          <a:bodyPr wrap="square" lIns="48111" tIns="24056" rIns="48111" bIns="24056">
            <a:spAutoFit/>
          </a:bodyPr>
          <a:lstStyle/>
          <a:p>
            <a:pPr algn="ctr" defTabSz="513125"/>
            <a:r>
              <a:rPr lang="fr-FR" sz="1400" dirty="0">
                <a:solidFill>
                  <a:srgbClr val="1D1D1B"/>
                </a:solidFill>
                <a:latin typeface="DINPro-Light"/>
              </a:rPr>
              <a:t>1 ART FILLER Fine Lines - 1 NCTF 135HA per </a:t>
            </a:r>
            <a:r>
              <a:rPr lang="fr-FR" sz="1400" dirty="0" err="1">
                <a:solidFill>
                  <a:srgbClr val="1D1D1B"/>
                </a:solidFill>
                <a:latin typeface="DINPro-Light"/>
              </a:rPr>
              <a:t>Side</a:t>
            </a:r>
            <a:r>
              <a:rPr lang="fr-FR" sz="1400" dirty="0">
                <a:solidFill>
                  <a:srgbClr val="1D1D1B"/>
                </a:solidFill>
                <a:latin typeface="DINPro-Light"/>
              </a:rPr>
              <a:t> </a:t>
            </a:r>
          </a:p>
        </p:txBody>
      </p:sp>
      <p:pic>
        <p:nvPicPr>
          <p:cNvPr id="9" name="Picture 5" descr="C:\Users\cdesmedt\AppData\Local\Microsoft\Windows\Temporary Internet Files\Content.Outlook\S5PJ8KOF\FIL_1924-2-RE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"/>
          <a:stretch/>
        </p:blipFill>
        <p:spPr bwMode="auto">
          <a:xfrm>
            <a:off x="4564588" y="1297625"/>
            <a:ext cx="2160240" cy="328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cdesmedt\AppData\Local\Microsoft\Windows\Temporary Internet Files\Content.Outlook\S5PJ8KOF\FIL_1369-R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97626"/>
            <a:ext cx="2196483" cy="32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30700" y="776470"/>
            <a:ext cx="5268180" cy="400079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defTabSz="912983"/>
            <a:r>
              <a:rPr lang="fr-FR" sz="2000" cap="all" dirty="0" err="1">
                <a:solidFill>
                  <a:srgbClr val="1D1D1B"/>
                </a:solidFill>
              </a:rPr>
              <a:t>Visibly</a:t>
            </a:r>
            <a:r>
              <a:rPr lang="fr-FR" sz="2000" cap="all" dirty="0">
                <a:solidFill>
                  <a:srgbClr val="1D1D1B"/>
                </a:solidFill>
              </a:rPr>
              <a:t> </a:t>
            </a:r>
            <a:r>
              <a:rPr lang="fr-FR" sz="2000" cap="all" dirty="0" err="1">
                <a:solidFill>
                  <a:srgbClr val="1D1D1B"/>
                </a:solidFill>
              </a:rPr>
              <a:t>fresher</a:t>
            </a:r>
            <a:r>
              <a:rPr lang="fr-FR" sz="2000" cap="all" dirty="0">
                <a:solidFill>
                  <a:srgbClr val="1D1D1B"/>
                </a:solidFill>
              </a:rPr>
              <a:t> &amp; </a:t>
            </a:r>
            <a:r>
              <a:rPr lang="fr-FR" sz="2000" cap="all" dirty="0" err="1">
                <a:solidFill>
                  <a:srgbClr val="1D1D1B"/>
                </a:solidFill>
              </a:rPr>
              <a:t>rested</a:t>
            </a:r>
            <a:r>
              <a:rPr lang="fr-FR" sz="2000" cap="all" dirty="0">
                <a:solidFill>
                  <a:srgbClr val="1D1D1B"/>
                </a:solidFill>
              </a:rPr>
              <a:t> look</a:t>
            </a:r>
          </a:p>
        </p:txBody>
      </p:sp>
    </p:spTree>
    <p:extLst>
      <p:ext uri="{BB962C8B-B14F-4D97-AF65-F5344CB8AC3E}">
        <p14:creationId xmlns:p14="http://schemas.microsoft.com/office/powerpoint/2010/main" val="195846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Thème Office">
  <a:themeElements>
    <a:clrScheme name="FILORGA">
      <a:dk1>
        <a:srgbClr val="1D1D1B"/>
      </a:dk1>
      <a:lt1>
        <a:srgbClr val="FFFFFF"/>
      </a:lt1>
      <a:dk2>
        <a:srgbClr val="6D6F72"/>
      </a:dk2>
      <a:lt2>
        <a:srgbClr val="E0001B"/>
      </a:lt2>
      <a:accent1>
        <a:srgbClr val="000000"/>
      </a:accent1>
      <a:accent2>
        <a:srgbClr val="FFFFFF"/>
      </a:accent2>
      <a:accent3>
        <a:srgbClr val="FFFFFF"/>
      </a:accent3>
      <a:accent4>
        <a:srgbClr val="000000"/>
      </a:accent4>
      <a:accent5>
        <a:srgbClr val="000000"/>
      </a:accent5>
      <a:accent6>
        <a:srgbClr val="3A404C"/>
      </a:accent6>
      <a:hlink>
        <a:srgbClr val="768197"/>
      </a:hlink>
      <a:folHlink>
        <a:srgbClr val="0A6994"/>
      </a:folHlink>
    </a:clrScheme>
    <a:fontScheme name="Personnalisé 10">
      <a:majorFont>
        <a:latin typeface="DINPro-Bold"/>
        <a:ea typeface=""/>
        <a:cs typeface=""/>
      </a:majorFont>
      <a:minorFont>
        <a:latin typeface="DINPro-Regular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811</Words>
  <Application>Microsoft Office PowerPoint</Application>
  <PresentationFormat>Affichage à l'écran (16:9)</PresentationFormat>
  <Paragraphs>231</Paragraphs>
  <Slides>25</Slides>
  <Notes>2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12_Thème Office</vt:lpstr>
      <vt:lpstr>BIONUTRILIFT</vt:lpstr>
      <vt:lpstr>WOMEN’s Aesthetic expectations  KEY POINTS   </vt:lpstr>
      <vt:lpstr>BIO NUTRI LIFT: INDICATIONS  lift effect &amp; facial rejuvenation  </vt:lpstr>
      <vt:lpstr>BIO NUTRI LIFT: A NEW CONCEPT BY FILORGA COMBINATION OF CROSS LINKED HA + POLYREVITALISATION SOLUTION</vt:lpstr>
      <vt:lpstr>BIO NUTRILIFT: scientific  RATIONAL COLLAGEN INDUCTION</vt:lpstr>
      <vt:lpstr>BIO NUTRILIFT: SCIENTIFIC RATIONAL  nctf135 HA :HIGH QUALITY  SKIN IMPROVMENT </vt:lpstr>
      <vt:lpstr>BIO NUTRILIFT: TECHNIQUE  ONLY 2 ENTRY POINTS ON EACH HALF-FACE</vt:lpstr>
      <vt:lpstr>BIO NUTRILIFT RESULTS</vt:lpstr>
      <vt:lpstr>BIO NUTRILIFT: RESULTS</vt:lpstr>
      <vt:lpstr>BIO NUTRILIFT: PROTOCOL TUNABLE TO THE LEVEL OF SKIN AGING </vt:lpstr>
      <vt:lpstr>BIONUTRILIFT: CUSTOMIZED TO PATIENT AGEING  ART FILLER  + NCTF </vt:lpstr>
      <vt:lpstr>BIONUTRILIFT PORTFOLIO  BASIC: ART FILLER FINE LINES+ NCTF</vt:lpstr>
      <vt:lpstr>BIONUTRILIFT PORTFOLIO  BASIC DUO : ART FILLER FINE LINES+ NCTF</vt:lpstr>
      <vt:lpstr> BIONUTRILIFT PORTFOLIO   FORTE : ART FILLER UNIVERSAL+ NCTF</vt:lpstr>
      <vt:lpstr>BIONUTRILIFT PORTFOLIO  FORTE : ART FILLER UNIVERSAL+ NCTF</vt:lpstr>
      <vt:lpstr>BIONUTRILIFT  EXCLUSIVE PROTOCOLS</vt:lpstr>
      <vt:lpstr>Présentation PowerPoint</vt:lpstr>
      <vt:lpstr>Présentation PowerPoint</vt:lpstr>
      <vt:lpstr>Extend the protocol  BIO NUTRI lips</vt:lpstr>
      <vt:lpstr>COMBINING FILORGA’S PORTFOLIO ACCORDING TO AGEING GRADE</vt:lpstr>
      <vt:lpstr>COMBINING FILORGA’S PORTFOLIO</vt:lpstr>
      <vt:lpstr>ANATOMY &amp; VASCULAR STRUCTURES</vt:lpstr>
      <vt:lpstr>BIO NUTRI LIPS  NATURAL RESULTS</vt:lpstr>
      <vt:lpstr>BIO NUTRI LIPS  NATURAL RESULTS – static and dynamic</vt:lpstr>
      <vt:lpstr>BIO NUTRI LIPS  NATURAL RESULTS – static and dynamic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BIONUTRILIFT</dc:title>
  <dc:creator>Bérengère BOUCLY</dc:creator>
  <cp:lastModifiedBy>Bérengère BOUCLY</cp:lastModifiedBy>
  <cp:revision>10</cp:revision>
  <dcterms:created xsi:type="dcterms:W3CDTF">2018-04-10T10:17:07Z</dcterms:created>
  <dcterms:modified xsi:type="dcterms:W3CDTF">2018-04-10T16:09:17Z</dcterms:modified>
</cp:coreProperties>
</file>