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5"/>
  </p:normalViewPr>
  <p:slideViewPr>
    <p:cSldViewPr snapToGrid="0" snapToObjects="1">
      <p:cViewPr varScale="1">
        <p:scale>
          <a:sx n="91" d="100"/>
          <a:sy n="91" d="100"/>
        </p:scale>
        <p:origin x="192" y="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6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3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1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1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9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5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EEF1B-C9DE-8943-B631-8758BB7C41C5}" type="datetimeFigureOut">
              <a:rPr lang="en-US" smtClean="0"/>
              <a:t>6/11/18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8CA78-C62D-1549-B820-C3DFD286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8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Anatomy of the Temple Region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1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of the Temporal Fossa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</a:t>
            </a:r>
          </a:p>
          <a:p>
            <a:r>
              <a:rPr lang="en-US" dirty="0" smtClean="0"/>
              <a:t>Subcutaneous fat</a:t>
            </a:r>
          </a:p>
          <a:p>
            <a:r>
              <a:rPr lang="en-US" dirty="0" smtClean="0"/>
              <a:t>Superficial Temporal fascia-in which the superficial arteries and nerves run-this is continuous with the </a:t>
            </a:r>
            <a:r>
              <a:rPr lang="en-US" dirty="0" err="1" smtClean="0"/>
              <a:t>galea</a:t>
            </a:r>
            <a:r>
              <a:rPr lang="en-US" dirty="0" smtClean="0"/>
              <a:t> on scalp and SMAS lower down</a:t>
            </a:r>
          </a:p>
          <a:p>
            <a:r>
              <a:rPr lang="en-US" dirty="0" smtClean="0"/>
              <a:t>Deep Temporal Fascia-this is continuous with the periosteum of the scalp and parotid fascia lower down</a:t>
            </a:r>
          </a:p>
          <a:p>
            <a:r>
              <a:rPr lang="en-US" dirty="0" smtClean="0"/>
              <a:t>Bone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538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7" y="520700"/>
            <a:ext cx="5190978" cy="6247273"/>
          </a:xfrm>
        </p:spPr>
      </p:pic>
    </p:spTree>
    <p:extLst>
      <p:ext uri="{BB962C8B-B14F-4D97-AF65-F5344CB8AC3E}">
        <p14:creationId xmlns:p14="http://schemas.microsoft.com/office/powerpoint/2010/main" val="76573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that the temporal fossa is like a swimming pool</a:t>
            </a:r>
          </a:p>
          <a:p>
            <a:r>
              <a:rPr lang="en-US" dirty="0" smtClean="0"/>
              <a:t>We have a shallow end and a deep end</a:t>
            </a:r>
          </a:p>
          <a:p>
            <a:r>
              <a:rPr lang="en-US" dirty="0" smtClean="0"/>
              <a:t>We can inject in the shallow end with a cannula (bearing in mind the proximity of the superficial temporal vessels and their depth</a:t>
            </a:r>
          </a:p>
          <a:p>
            <a:r>
              <a:rPr lang="en-US" dirty="0" smtClean="0"/>
              <a:t>Or we can inject in the deep end using a needle-this must be on the bone. Using the Arthur Swift technique i.e. 1cm along the temporal fusion line and 1cm back-see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152"/>
            <a:ext cx="10515600" cy="15474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6" y="393700"/>
            <a:ext cx="5008099" cy="6464300"/>
          </a:xfrm>
        </p:spPr>
      </p:pic>
    </p:spTree>
    <p:extLst>
      <p:ext uri="{BB962C8B-B14F-4D97-AF65-F5344CB8AC3E}">
        <p14:creationId xmlns:p14="http://schemas.microsoft.com/office/powerpoint/2010/main" val="18343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Temple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temporal region or fossa is the shallow depression on the lateral side of the head which houses the temporal muscle-temporalis.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991" y="3065960"/>
            <a:ext cx="5044196" cy="351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Boundaries of the Temporal Fossa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Superior-Superior Temporal Line</a:t>
            </a:r>
          </a:p>
          <a:p>
            <a:r>
              <a:rPr lang="en-US" dirty="0" smtClean="0"/>
              <a:t>Inferior-Upper border of the Zygomatic Arch</a:t>
            </a:r>
          </a:p>
          <a:p>
            <a:r>
              <a:rPr lang="en-US" dirty="0" smtClean="0"/>
              <a:t>Floor-4 bones of the Skull</a:t>
            </a:r>
          </a:p>
          <a:p>
            <a:r>
              <a:rPr lang="en-US" dirty="0" smtClean="0"/>
              <a:t>Roof- Skin and Temporal Fascia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45" t="16515" r="4727" b="4084"/>
          <a:stretch/>
        </p:blipFill>
        <p:spPr>
          <a:xfrm>
            <a:off x="2403604" y="365125"/>
            <a:ext cx="6726327" cy="6234899"/>
          </a:xfrm>
        </p:spPr>
      </p:pic>
    </p:spTree>
    <p:extLst>
      <p:ext uri="{BB962C8B-B14F-4D97-AF65-F5344CB8AC3E}">
        <p14:creationId xmlns:p14="http://schemas.microsoft.com/office/powerpoint/2010/main" val="17155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Temporalis Muscle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Temporalis is a muscle of mastication. It is a broad fan shaped muscle on each side of the head that fills the temporal fossa. It passes beneath the zygomatic arch forming a tendon that inserts into the coronoid process and ramus of the mandible.</a:t>
            </a:r>
          </a:p>
          <a:p>
            <a:r>
              <a:rPr lang="en-US" dirty="0" smtClean="0"/>
              <a:t>It originates from the floor of the fossa and is very adherent to the bone.</a:t>
            </a:r>
          </a:p>
          <a:p>
            <a:r>
              <a:rPr lang="en-US" dirty="0" smtClean="0"/>
              <a:t>Its upper border is delineated by the superior temporal line.</a:t>
            </a:r>
          </a:p>
          <a:p>
            <a:r>
              <a:rPr lang="en-US" dirty="0" smtClean="0"/>
              <a:t>The muscle is covered by the deep temporal fascia which is a continuation of the periosteum of the scalp.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 to the Temporal Muscle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4905"/>
            <a:ext cx="10515600" cy="4742058"/>
          </a:xfrm>
        </p:spPr>
        <p:txBody>
          <a:bodyPr/>
          <a:lstStyle/>
          <a:p>
            <a:r>
              <a:rPr lang="en-US" dirty="0" smtClean="0"/>
              <a:t>This comes from the middle temporal artery-a deep branch of the superficial temporal artery</a:t>
            </a:r>
          </a:p>
          <a:p>
            <a:r>
              <a:rPr lang="en-US" dirty="0" smtClean="0"/>
              <a:t>Also from the deep temporal arteries-which are branches of the maxillary artery ( which is a terminal branch of the superficial artery)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563" y="3151163"/>
            <a:ext cx="4804296" cy="370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Superficial Temporal Artery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superficial temporal artery is one of the most important arteries of the head and scalp</a:t>
            </a:r>
          </a:p>
          <a:p>
            <a:r>
              <a:rPr lang="en-US" dirty="0" smtClean="0"/>
              <a:t>It is a terminal branch of the external carotid artery</a:t>
            </a:r>
          </a:p>
          <a:p>
            <a:r>
              <a:rPr lang="en-US" dirty="0" smtClean="0"/>
              <a:t>Emerges from the body of the parotid and crosses over the lateral root of the zygomatic arch</a:t>
            </a:r>
          </a:p>
          <a:p>
            <a:r>
              <a:rPr lang="en-US" dirty="0" smtClean="0"/>
              <a:t>About 5 cm above this it divides into an anterior branch and parietal branch supplying the skin of the scalp</a:t>
            </a:r>
          </a:p>
          <a:p>
            <a:r>
              <a:rPr lang="en-US" dirty="0" smtClean="0"/>
              <a:t>Generally runs anterior to the hair line in the superficial temporal fossa and then anastomoses with branches of the supratrochlear and supraorbital arteries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5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97583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599" y="484187"/>
            <a:ext cx="6205415" cy="6113561"/>
          </a:xfrm>
        </p:spPr>
      </p:pic>
    </p:spTree>
    <p:extLst>
      <p:ext uri="{BB962C8B-B14F-4D97-AF65-F5344CB8AC3E}">
        <p14:creationId xmlns:p14="http://schemas.microsoft.com/office/powerpoint/2010/main" val="2939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Supply to the Temporal Fossa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Temporal Nerves which are branches of the mandibular division of the Trigeminal nerve</a:t>
            </a:r>
          </a:p>
          <a:p>
            <a:r>
              <a:rPr lang="en-US" dirty="0" smtClean="0"/>
              <a:t>Temporal branches of the Facial Nerve</a:t>
            </a:r>
          </a:p>
          <a:p>
            <a:endParaRPr lang="en-US" dirty="0"/>
          </a:p>
          <a:p>
            <a:r>
              <a:rPr lang="en-US" dirty="0" smtClean="0"/>
              <a:t>Whilst this is important it is very rarely clinically relevant to dermal filler injections.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450</Words>
  <Application>Microsoft Macintosh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Anatomy of the Temple Region</vt:lpstr>
      <vt:lpstr>Definition of the Temple</vt:lpstr>
      <vt:lpstr>Boundaries of the Temporal Fossa</vt:lpstr>
      <vt:lpstr>PowerPoint Presentation</vt:lpstr>
      <vt:lpstr>Temporalis Muscle</vt:lpstr>
      <vt:lpstr>Blood Supply to the Temporal Muscle</vt:lpstr>
      <vt:lpstr>Superficial Temporal Artery</vt:lpstr>
      <vt:lpstr>PowerPoint Presentation</vt:lpstr>
      <vt:lpstr>Nerve Supply to the Temporal Fossa</vt:lpstr>
      <vt:lpstr>Layers of the Temporal Fossa</vt:lpstr>
      <vt:lpstr>PowerPoint Presentation</vt:lpstr>
      <vt:lpstr>Injection Technique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Temple Region</dc:title>
  <dc:creator>Microsoft Office User</dc:creator>
  <cp:lastModifiedBy>Microsoft Office User</cp:lastModifiedBy>
  <cp:revision>9</cp:revision>
  <dcterms:created xsi:type="dcterms:W3CDTF">2018-06-11T10:18:52Z</dcterms:created>
  <dcterms:modified xsi:type="dcterms:W3CDTF">2018-06-11T11:41:43Z</dcterms:modified>
</cp:coreProperties>
</file>